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72" r:id="rId1"/>
  </p:sldMasterIdLst>
  <p:notesMasterIdLst>
    <p:notesMasterId r:id="rId70"/>
  </p:notesMasterIdLst>
  <p:handoutMasterIdLst>
    <p:handoutMasterId r:id="rId71"/>
  </p:handoutMasterIdLst>
  <p:sldIdLst>
    <p:sldId id="536" r:id="rId2"/>
    <p:sldId id="538" r:id="rId3"/>
    <p:sldId id="452" r:id="rId4"/>
    <p:sldId id="539" r:id="rId5"/>
    <p:sldId id="556" r:id="rId6"/>
    <p:sldId id="557" r:id="rId7"/>
    <p:sldId id="558" r:id="rId8"/>
    <p:sldId id="559" r:id="rId9"/>
    <p:sldId id="547" r:id="rId10"/>
    <p:sldId id="674" r:id="rId11"/>
    <p:sldId id="675" r:id="rId12"/>
    <p:sldId id="676" r:id="rId13"/>
    <p:sldId id="677" r:id="rId14"/>
    <p:sldId id="678" r:id="rId15"/>
    <p:sldId id="679" r:id="rId16"/>
    <p:sldId id="680" r:id="rId17"/>
    <p:sldId id="704" r:id="rId18"/>
    <p:sldId id="705" r:id="rId19"/>
    <p:sldId id="706" r:id="rId20"/>
    <p:sldId id="707" r:id="rId21"/>
    <p:sldId id="708" r:id="rId22"/>
    <p:sldId id="710" r:id="rId23"/>
    <p:sldId id="709" r:id="rId24"/>
    <p:sldId id="711" r:id="rId25"/>
    <p:sldId id="712" r:id="rId26"/>
    <p:sldId id="713" r:id="rId27"/>
    <p:sldId id="714" r:id="rId28"/>
    <p:sldId id="715" r:id="rId29"/>
    <p:sldId id="716" r:id="rId30"/>
    <p:sldId id="717" r:id="rId31"/>
    <p:sldId id="718" r:id="rId32"/>
    <p:sldId id="719" r:id="rId33"/>
    <p:sldId id="720" r:id="rId34"/>
    <p:sldId id="721" r:id="rId35"/>
    <p:sldId id="722" r:id="rId36"/>
    <p:sldId id="723" r:id="rId37"/>
    <p:sldId id="724" r:id="rId38"/>
    <p:sldId id="725" r:id="rId39"/>
    <p:sldId id="726" r:id="rId40"/>
    <p:sldId id="727" r:id="rId41"/>
    <p:sldId id="728" r:id="rId42"/>
    <p:sldId id="729" r:id="rId43"/>
    <p:sldId id="730" r:id="rId44"/>
    <p:sldId id="731" r:id="rId45"/>
    <p:sldId id="703" r:id="rId46"/>
    <p:sldId id="681" r:id="rId47"/>
    <p:sldId id="682" r:id="rId48"/>
    <p:sldId id="683" r:id="rId49"/>
    <p:sldId id="684" r:id="rId50"/>
    <p:sldId id="685" r:id="rId51"/>
    <p:sldId id="686" r:id="rId52"/>
    <p:sldId id="687" r:id="rId53"/>
    <p:sldId id="688" r:id="rId54"/>
    <p:sldId id="689" r:id="rId55"/>
    <p:sldId id="691" r:id="rId56"/>
    <p:sldId id="692" r:id="rId57"/>
    <p:sldId id="693" r:id="rId58"/>
    <p:sldId id="694" r:id="rId59"/>
    <p:sldId id="695" r:id="rId60"/>
    <p:sldId id="696" r:id="rId61"/>
    <p:sldId id="697" r:id="rId62"/>
    <p:sldId id="698" r:id="rId63"/>
    <p:sldId id="699" r:id="rId64"/>
    <p:sldId id="700" r:id="rId65"/>
    <p:sldId id="701" r:id="rId66"/>
    <p:sldId id="702" r:id="rId67"/>
    <p:sldId id="672" r:id="rId68"/>
    <p:sldId id="301" r:id="rId6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1" userDrawn="1">
          <p15:clr>
            <a:srgbClr val="A4A3A4"/>
          </p15:clr>
        </p15:guide>
        <p15:guide id="2" pos="4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YCOT" initials="M" lastIdx="2" clrIdx="0">
    <p:extLst>
      <p:ext uri="{19B8F6BF-5375-455C-9EA6-DF929625EA0E}">
        <p15:presenceInfo xmlns:p15="http://schemas.microsoft.com/office/powerpoint/2012/main" userId="MOYCO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9900"/>
    <a:srgbClr val="69172A"/>
    <a:srgbClr val="652632"/>
    <a:srgbClr val="EAEAEA"/>
    <a:srgbClr val="7F7F7F"/>
    <a:srgbClr val="B2B2B0"/>
    <a:srgbClr val="565B5E"/>
    <a:srgbClr val="75B901"/>
    <a:srgbClr val="232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2" autoAdjust="0"/>
    <p:restoredTop sz="96233" autoAdjust="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>
        <p:guide orient="horz" pos="3181"/>
        <p:guide pos="45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EFB12-FA86-4056-8478-4625196BDF91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AD9B2-0429-42CD-BD4E-625E4F0965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0486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0F2DB-79DE-4C45-8FB7-91D679F98A83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A0A7C-802B-4400-835F-C2E2315322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84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eaLnBrk="0"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723815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219054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714293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209532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/>
            <a:fld id="{7A35F43E-94D6-49A9-A5B4-1DF866E36E60}" type="slidenum">
              <a:rPr lang="es-ES" smtClean="0">
                <a:solidFill>
                  <a:srgbClr val="000000"/>
                </a:solidFill>
                <a:latin typeface="Times New Roman" pitchFamily="18" charset="0"/>
              </a:rPr>
              <a:pPr eaLnBrk="1"/>
              <a:t>3</a:t>
            </a:fld>
            <a:endParaRPr lang="es-E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644" cy="17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 smtClean="0"/>
              <a:t>During this defense, I´m going</a:t>
            </a:r>
            <a:r>
              <a:rPr lang="en-US" baseline="0" dirty="0" smtClean="0"/>
              <a:t> to talk about </a:t>
            </a:r>
          </a:p>
          <a:p>
            <a:r>
              <a:rPr lang="en-US" baseline="0" dirty="0" smtClean="0"/>
              <a:t>Firs that all of the research motivation : why we are researching particularly in Motorcycles as Urban actor, why motorcycles has to studied as a vulnerable road users, and their impact related to accidentallity rate but also related to environmental pollution conditions, mainly in emerging countries where this motorcycles are used as a principal transport mean…then I’m going to describe the</a:t>
            </a:r>
          </a:p>
          <a:p>
            <a:r>
              <a:rPr lang="en-US" baseline="0" dirty="0" smtClean="0"/>
              <a:t>2, Objectives that that’s describes what this research tries to achieve and finally achieve.  In order to do that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start with an </a:t>
            </a:r>
          </a:p>
          <a:p>
            <a:r>
              <a:rPr lang="en-US" baseline="0" dirty="0" smtClean="0"/>
              <a:t>3 timeline review, that describes the main research efforts done in order to detect and track Motorcycles an Bicycles as a vulnerability Road users</a:t>
            </a:r>
          </a:p>
          <a:p>
            <a:r>
              <a:rPr lang="en-US" baseline="0" dirty="0" smtClean="0"/>
              <a:t>After this  We start developing each objective, starting with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Motorcycle Classification in Urban Scenarios using a deep learning Convolutional neural networks for Feature Extraction. (ICPRS 2017)</a:t>
            </a:r>
          </a:p>
          <a:p>
            <a:endParaRPr lang="en-US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After this we are trying to determine which is the best strategy derived from artificial intelligence for implement vehicle detection, so we develop a </a:t>
            </a:r>
            <a:r>
              <a:rPr lang="en-US" sz="1200" dirty="0" smtClean="0"/>
              <a:t>Vehicle Detection using Alex Net and Faster R-CNN Deep Learning Models: a Comparative Study (IVIC2017)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Now that we identified the appropriate technique or strategy which offer us best performance results, we decide to create a deep learning network model call “EspiNet - A new model based on Faster R-CNN for detection and classification of Motorcycles under occluded urban Scenarios (Where initial results were presented at ICPRS 2018.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With the important results obtained with EspiNet, we decide to show how important is detection in </a:t>
            </a:r>
            <a:r>
              <a:rPr lang="en-US" sz="1200" baseline="0" dirty="0" err="1" smtClean="0"/>
              <a:t>traking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algorthms</a:t>
            </a:r>
            <a:r>
              <a:rPr lang="en-US" sz="1200" baseline="0" dirty="0" smtClean="0"/>
              <a:t>, we implement two state of the art Tracking algorithms, ones is n deep learning, as a comparative study we evaluate the performance of EspiNet , Faster R-CNN and Yolo and prove that with good detection results, we obtain also improved results for Multiple Object tracking.</a:t>
            </a:r>
          </a:p>
          <a:p>
            <a:endParaRPr lang="en-US" sz="1200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Finally we are going to talk about the conclusions of this research, the topics that can be extended </a:t>
            </a:r>
            <a:r>
              <a:rPr lang="en-US" baseline="0" dirty="0" err="1" smtClean="0"/>
              <a:t>anf</a:t>
            </a:r>
            <a:r>
              <a:rPr lang="en-US" baseline="0" dirty="0" smtClean="0"/>
              <a:t> future research guidelines that we considered relevant.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showing how it was </a:t>
            </a:r>
            <a:r>
              <a:rPr lang="en-US" baseline="0" dirty="0" err="1" smtClean="0"/>
              <a:t>reched</a:t>
            </a:r>
            <a:r>
              <a:rPr lang="en-US" baseline="0" dirty="0" smtClean="0"/>
              <a:t> every </a:t>
            </a:r>
            <a:r>
              <a:rPr lang="en-US" baseline="0" dirty="0" err="1" smtClean="0"/>
              <a:t>singleand</a:t>
            </a:r>
            <a:r>
              <a:rPr lang="en-US" baseline="0" dirty="0" smtClean="0"/>
              <a:t> concluding each one with an publishing generally related to a presentation in a international Congress of pattern recognition. So we start the development of each objective by </a:t>
            </a:r>
          </a:p>
        </p:txBody>
      </p:sp>
    </p:spTree>
    <p:extLst>
      <p:ext uri="{BB962C8B-B14F-4D97-AF65-F5344CB8AC3E}">
        <p14:creationId xmlns:p14="http://schemas.microsoft.com/office/powerpoint/2010/main" val="177981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A0A7C-802B-4400-835F-C2E231532225}" type="slidenum">
              <a:rPr lang="es-CO" smtClean="0"/>
              <a:t>67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098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0C050BD5-5632-4CBB-BEFA-EEDA28CB0C15}" type="slidenum">
              <a:rPr lang="es-ES" smtClean="0"/>
              <a:pPr>
                <a:defRPr/>
              </a:pPr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42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28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969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5698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6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432048" y="82389"/>
            <a:ext cx="11759952" cy="13395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2" name="Rectángulo 1"/>
          <p:cNvSpPr/>
          <p:nvPr userDrawn="1"/>
        </p:nvSpPr>
        <p:spPr>
          <a:xfrm>
            <a:off x="211015" y="5938576"/>
            <a:ext cx="1818752" cy="602901"/>
          </a:xfrm>
          <a:prstGeom prst="rect">
            <a:avLst/>
          </a:prstGeom>
          <a:solidFill>
            <a:srgbClr val="65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" y="6064698"/>
            <a:ext cx="2667266" cy="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98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8" name="24 Marcador de fecha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25 Marcador de número de diapositiva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8C869E41-3309-4E96-BD71-ECF58D4617B9}" type="slidenum">
              <a:rPr lang="en-US" altLang="es-ES" smtClean="0"/>
              <a:pPr/>
              <a:t>‹Nº›</a:t>
            </a:fld>
            <a:endParaRPr lang="en-US" altLang="es-ES"/>
          </a:p>
        </p:txBody>
      </p:sp>
      <p:sp>
        <p:nvSpPr>
          <p:cNvPr id="10" name="26 Marcador de pie de página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0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18" name="17 Título"/>
          <p:cNvSpPr>
            <a:spLocks noGrp="1"/>
          </p:cNvSpPr>
          <p:nvPr>
            <p:ph type="title"/>
          </p:nvPr>
        </p:nvSpPr>
        <p:spPr>
          <a:xfrm>
            <a:off x="0" y="214290"/>
            <a:ext cx="12192000" cy="714380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24 Marcador de fecha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25 Marcador de número de diapositiva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8C869E41-3309-4E96-BD71-ECF58D4617B9}" type="slidenum">
              <a:rPr lang="en-US" altLang="es-ES"/>
              <a:pPr/>
              <a:t>‹Nº›</a:t>
            </a:fld>
            <a:endParaRPr lang="en-US" altLang="es-ES"/>
          </a:p>
        </p:txBody>
      </p:sp>
      <p:sp>
        <p:nvSpPr>
          <p:cNvPr id="10" name="26 Marcador de pie de página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5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35A4D-C58F-443D-87DD-AD11C52370B2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04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990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06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834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259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952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63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354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5863905" cy="1098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DAB0E-5867-4903-9FDB-A9D415E48E67}" type="datetimeFigureOut">
              <a:rPr lang="es-CO" smtClean="0"/>
              <a:t>25/11/2019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5F0A-1511-49B1-9E37-63E5378C67DA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6F8C4F42-D530-4210-84E5-DE26BE697DEA}"/>
              </a:ext>
            </a:extLst>
          </p:cNvPr>
          <p:cNvSpPr/>
          <p:nvPr userDrawn="1"/>
        </p:nvSpPr>
        <p:spPr>
          <a:xfrm>
            <a:off x="0" y="5780015"/>
            <a:ext cx="12192000" cy="956346"/>
          </a:xfrm>
          <a:prstGeom prst="rect">
            <a:avLst/>
          </a:prstGeom>
          <a:solidFill>
            <a:srgbClr val="65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E61D057C-E6BD-4737-BF79-FB632166644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1000" y="6015824"/>
            <a:ext cx="1319842" cy="4408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9415B5EA-804D-49A2-97AF-4F9D293E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24395"/>
          <a:stretch/>
        </p:blipFill>
        <p:spPr>
          <a:xfrm>
            <a:off x="8693441" y="5812333"/>
            <a:ext cx="3727159" cy="8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0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702" r:id="rId13"/>
    <p:sldLayoutId id="2147483729" r:id="rId14"/>
    <p:sldLayoutId id="214748373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robles05/CRP-2019S2/" TargetMode="External"/><Relationship Id="rId4" Type="http://schemas.openxmlformats.org/officeDocument/2006/relationships/image" Target="../media/image1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illustrationsource.com/stock/artist/art-glaz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4.wmf"/><Relationship Id="rId18" Type="http://schemas.openxmlformats.org/officeDocument/2006/relationships/image" Target="../media/image16.wmf"/><Relationship Id="rId3" Type="http://schemas.openxmlformats.org/officeDocument/2006/relationships/image" Target="../media/image17.pn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7.bin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76994" y="0"/>
            <a:ext cx="12268994" cy="6858000"/>
            <a:chOff x="-76994" y="0"/>
            <a:chExt cx="12268994" cy="6858000"/>
          </a:xfrm>
        </p:grpSpPr>
        <p:sp>
          <p:nvSpPr>
            <p:cNvPr id="5" name="Rectángulo 4"/>
            <p:cNvSpPr/>
            <p:nvPr/>
          </p:nvSpPr>
          <p:spPr>
            <a:xfrm>
              <a:off x="-76994" y="0"/>
              <a:ext cx="12268994" cy="6858000"/>
            </a:xfrm>
            <a:prstGeom prst="rect">
              <a:avLst/>
            </a:prstGeom>
            <a:solidFill>
              <a:srgbClr val="691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188" y="1"/>
              <a:ext cx="9191624" cy="6857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7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13" y="1027906"/>
            <a:ext cx="8811353" cy="5149388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63557" y="0"/>
            <a:ext cx="5453349" cy="1079653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Selección de Características</a:t>
            </a:r>
            <a:endParaRPr lang="en-GB" sz="3600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63557" y="3132122"/>
            <a:ext cx="5453349" cy="1079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/>
              <a:t>Extracción de Características</a:t>
            </a:r>
            <a:endParaRPr lang="en-GB" sz="3600" b="1" dirty="0"/>
          </a:p>
        </p:txBody>
      </p:sp>
      <p:sp>
        <p:nvSpPr>
          <p:cNvPr id="2" name="Rectángulo redondeado 1"/>
          <p:cNvSpPr/>
          <p:nvPr/>
        </p:nvSpPr>
        <p:spPr>
          <a:xfrm>
            <a:off x="238125" y="3321019"/>
            <a:ext cx="9944100" cy="29622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</a:t>
            </a:r>
            <a:endParaRPr lang="en-GB" sz="36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56917"/>
            <a:ext cx="9915525" cy="14474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404340"/>
            <a:ext cx="3533775" cy="248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</a:t>
            </a:r>
            <a:endParaRPr lang="en-GB" sz="36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56917"/>
            <a:ext cx="9915525" cy="14474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404340"/>
            <a:ext cx="3533775" cy="24872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8154"/>
          <a:stretch/>
        </p:blipFill>
        <p:spPr>
          <a:xfrm>
            <a:off x="266699" y="1500808"/>
            <a:ext cx="10239375" cy="8721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485381"/>
            <a:ext cx="5114530" cy="286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0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8" y="956917"/>
            <a:ext cx="10189000" cy="28310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8" y="3974273"/>
            <a:ext cx="11183230" cy="93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8" y="956917"/>
            <a:ext cx="10189000" cy="28310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8" y="1519708"/>
            <a:ext cx="11185464" cy="341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8" y="956918"/>
            <a:ext cx="5385179" cy="47695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3253"/>
          <a:stretch/>
        </p:blipFill>
        <p:spPr>
          <a:xfrm>
            <a:off x="965914" y="1586423"/>
            <a:ext cx="9710672" cy="4131797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V="1">
            <a:off x="6921500" y="1962150"/>
            <a:ext cx="3092450" cy="29781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 rot="18900000">
            <a:off x="8619988" y="2924469"/>
            <a:ext cx="154547" cy="680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3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21726"/>
          <a:stretch/>
        </p:blipFill>
        <p:spPr>
          <a:xfrm>
            <a:off x="1092529" y="904377"/>
            <a:ext cx="10533414" cy="4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164"/>
          <a:stretch/>
        </p:blipFill>
        <p:spPr>
          <a:xfrm>
            <a:off x="1151904" y="1032153"/>
            <a:ext cx="10209939" cy="492711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7660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898" b="11533"/>
          <a:stretch/>
        </p:blipFill>
        <p:spPr>
          <a:xfrm>
            <a:off x="1151904" y="1620090"/>
            <a:ext cx="10352443" cy="44627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78120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254" b="10989"/>
          <a:stretch/>
        </p:blipFill>
        <p:spPr>
          <a:xfrm>
            <a:off x="1074712" y="1735459"/>
            <a:ext cx="10489010" cy="4415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8681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2B6FF1-CB2D-4047-9D4C-085FFF47C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425" y="156755"/>
            <a:ext cx="11610975" cy="151674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ncizar Sans Black"/>
                <a:ea typeface="+mn-ea"/>
                <a:cs typeface="+mn-cs"/>
              </a:rPr>
              <a:t>CLASIFICACIÓN Y RECONOCIMIENTO DE </a:t>
            </a:r>
            <a:r>
              <a:rPr lang="en-US" sz="3200" b="1" dirty="0" smtClean="0">
                <a:latin typeface="Ancizar Sans Black"/>
                <a:ea typeface="+mn-ea"/>
                <a:cs typeface="+mn-cs"/>
              </a:rPr>
              <a:t>PATRONES</a:t>
            </a:r>
            <a:r>
              <a:rPr lang="en-US" sz="4000" b="1" dirty="0">
                <a:latin typeface="Ancizar Sans Black"/>
                <a:ea typeface="+mn-ea"/>
                <a:cs typeface="+mn-cs"/>
              </a:rPr>
              <a:t/>
            </a:r>
            <a:br>
              <a:rPr lang="en-US" sz="4000" b="1" dirty="0">
                <a:latin typeface="Ancizar Sans Black"/>
                <a:ea typeface="+mn-ea"/>
                <a:cs typeface="+mn-cs"/>
              </a:rPr>
            </a:br>
            <a:r>
              <a:rPr lang="en-US" sz="3200" b="1" dirty="0" err="1" smtClean="0">
                <a:latin typeface="Ancizar Sans Black"/>
                <a:ea typeface="+mn-ea"/>
                <a:cs typeface="+mn-cs"/>
              </a:rPr>
              <a:t>Extracción</a:t>
            </a:r>
            <a:r>
              <a:rPr lang="en-US" sz="3200" b="1" dirty="0" smtClean="0">
                <a:latin typeface="Ancizar Sans Black"/>
                <a:ea typeface="+mn-ea"/>
                <a:cs typeface="+mn-cs"/>
              </a:rPr>
              <a:t> de </a:t>
            </a:r>
            <a:r>
              <a:rPr lang="en-US" sz="3200" b="1" dirty="0" err="1" smtClean="0">
                <a:latin typeface="Ancizar Sans Black"/>
                <a:ea typeface="+mn-ea"/>
                <a:cs typeface="+mn-cs"/>
              </a:rPr>
              <a:t>Características</a:t>
            </a:r>
            <a:r>
              <a:rPr lang="en-US" sz="3200" b="1" dirty="0" smtClean="0">
                <a:latin typeface="Ancizar Sans Black"/>
                <a:ea typeface="+mn-ea"/>
                <a:cs typeface="+mn-cs"/>
              </a:rPr>
              <a:t> y </a:t>
            </a:r>
            <a:r>
              <a:rPr lang="en-US" sz="3200" b="1" dirty="0" err="1" smtClean="0">
                <a:latin typeface="Ancizar Sans Black"/>
                <a:ea typeface="+mn-ea"/>
                <a:cs typeface="+mn-cs"/>
              </a:rPr>
              <a:t>Reducción</a:t>
            </a:r>
            <a:r>
              <a:rPr lang="en-US" sz="3200" b="1" dirty="0" smtClean="0">
                <a:latin typeface="Ancizar Sans Black"/>
                <a:ea typeface="+mn-ea"/>
                <a:cs typeface="+mn-cs"/>
              </a:rPr>
              <a:t> de la </a:t>
            </a:r>
            <a:r>
              <a:rPr lang="en-US" sz="3200" b="1" dirty="0" err="1" smtClean="0">
                <a:latin typeface="Ancizar Sans Black"/>
                <a:ea typeface="+mn-ea"/>
                <a:cs typeface="+mn-cs"/>
              </a:rPr>
              <a:t>Dimensionalidad</a:t>
            </a:r>
            <a:endParaRPr lang="es-CO" sz="3200" b="1" dirty="0">
              <a:latin typeface="Ancizar Sans Black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5FA7DD0-B432-4DE0-9438-29AB4FCC0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81792"/>
            <a:ext cx="9144000" cy="1110916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s-ES" sz="4000" b="1" dirty="0" smtClean="0">
                <a:latin typeface="Ancizar Sans Black"/>
              </a:rPr>
              <a:t>Jorge E. Espinosa</a:t>
            </a:r>
            <a:endParaRPr lang="es-ES" sz="4000" dirty="0">
              <a:latin typeface="Ancizar Sans Black"/>
            </a:endParaRPr>
          </a:p>
          <a:p>
            <a:pPr>
              <a:spcBef>
                <a:spcPts val="600"/>
              </a:spcBef>
            </a:pPr>
            <a:r>
              <a:rPr lang="es-ES" sz="2000" b="1" dirty="0" smtClean="0">
                <a:latin typeface="Ancizar Sans Black"/>
              </a:rPr>
              <a:t>Profesor</a:t>
            </a:r>
            <a:endParaRPr lang="es-ES" sz="2000" b="1" dirty="0">
              <a:latin typeface="Ancizar Sans Black"/>
            </a:endParaRPr>
          </a:p>
          <a:p>
            <a:pPr>
              <a:spcBef>
                <a:spcPts val="600"/>
              </a:spcBef>
            </a:pPr>
            <a:r>
              <a:rPr lang="es-ES" sz="1800" b="1" dirty="0">
                <a:latin typeface="Ancizar Sans Black"/>
              </a:rPr>
              <a:t>Departamento de Ciencias de la </a:t>
            </a:r>
            <a:r>
              <a:rPr lang="es-ES" b="1" dirty="0">
                <a:latin typeface="Ancizar Sans Black"/>
              </a:rPr>
              <a:t>Computación</a:t>
            </a:r>
            <a:r>
              <a:rPr lang="es-ES" sz="1800" b="1" dirty="0">
                <a:latin typeface="Ancizar Sans Black"/>
              </a:rPr>
              <a:t> y de la Decisión</a:t>
            </a:r>
          </a:p>
          <a:p>
            <a:pPr>
              <a:spcBef>
                <a:spcPts val="600"/>
              </a:spcBef>
            </a:pPr>
            <a:r>
              <a:rPr lang="es-ES" sz="1800" b="1" dirty="0" smtClean="0">
                <a:latin typeface="Ancizar Sans Black"/>
              </a:rPr>
              <a:t>Investigador </a:t>
            </a:r>
            <a:r>
              <a:rPr lang="es-ES" sz="1800" b="1" dirty="0">
                <a:latin typeface="Ancizar Sans Black"/>
              </a:rPr>
              <a:t>del Grupo de I+D en Inteligencia Artificial – GIDIA</a:t>
            </a:r>
          </a:p>
          <a:p>
            <a:pPr>
              <a:spcBef>
                <a:spcPts val="600"/>
              </a:spcBef>
            </a:pPr>
            <a:endParaRPr lang="es-ES" sz="1800" b="1" dirty="0">
              <a:latin typeface="Ancizar Sans Black"/>
            </a:endParaRPr>
          </a:p>
          <a:p>
            <a:pPr>
              <a:spcBef>
                <a:spcPts val="600"/>
              </a:spcBef>
            </a:pPr>
            <a:r>
              <a:rPr lang="es-ES" sz="1800" b="1" dirty="0" smtClean="0">
                <a:latin typeface="Ancizar Sans Black"/>
              </a:rPr>
              <a:t>jeespinosao@unal.edu.co</a:t>
            </a:r>
            <a:endParaRPr lang="es-ES" sz="1800" b="1" dirty="0">
              <a:latin typeface="Ancizar Sans Black"/>
            </a:endParaRPr>
          </a:p>
          <a:p>
            <a:pPr>
              <a:spcBef>
                <a:spcPts val="600"/>
              </a:spcBef>
            </a:pPr>
            <a:endParaRPr lang="es-ES" sz="1800" b="1" dirty="0" smtClean="0">
              <a:latin typeface="Ancizar Sans Black"/>
            </a:endParaRPr>
          </a:p>
          <a:p>
            <a:pPr>
              <a:spcBef>
                <a:spcPts val="600"/>
              </a:spcBef>
            </a:pPr>
            <a:endParaRPr lang="es-ES" sz="1800" b="1" dirty="0">
              <a:latin typeface="Ancizar Sans Black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2</a:t>
            </a:fld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5239351" y="1983268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latin typeface="Ancizar Sans Black"/>
              </a:rPr>
              <a:t>Sesión</a:t>
            </a:r>
            <a:r>
              <a:rPr lang="en-US" sz="2400" b="1" dirty="0" smtClean="0">
                <a:latin typeface="Ancizar Sans Black"/>
              </a:rPr>
              <a:t> 3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1497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49" b="18987"/>
          <a:stretch/>
        </p:blipFill>
        <p:spPr>
          <a:xfrm>
            <a:off x="1019552" y="1723584"/>
            <a:ext cx="10570770" cy="399256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63138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49" b="18987"/>
          <a:stretch/>
        </p:blipFill>
        <p:spPr>
          <a:xfrm>
            <a:off x="1019552" y="1723584"/>
            <a:ext cx="10570770" cy="399256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grpSp>
        <p:nvGrpSpPr>
          <p:cNvPr id="11" name="Grupo 10"/>
          <p:cNvGrpSpPr/>
          <p:nvPr/>
        </p:nvGrpSpPr>
        <p:grpSpPr>
          <a:xfrm>
            <a:off x="532663" y="1983179"/>
            <a:ext cx="5262495" cy="2541320"/>
            <a:chOff x="532663" y="1983179"/>
            <a:chExt cx="5262495" cy="2541320"/>
          </a:xfrm>
        </p:grpSpPr>
        <p:cxnSp>
          <p:nvCxnSpPr>
            <p:cNvPr id="6" name="Conector recto 5"/>
            <p:cNvCxnSpPr/>
            <p:nvPr/>
          </p:nvCxnSpPr>
          <p:spPr>
            <a:xfrm>
              <a:off x="1019552" y="1983179"/>
              <a:ext cx="4775606" cy="254132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/>
            <p:nvPr/>
          </p:nvCxnSpPr>
          <p:spPr>
            <a:xfrm flipH="1">
              <a:off x="532663" y="2218285"/>
              <a:ext cx="5262495" cy="207110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3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585" t="7636"/>
          <a:stretch/>
        </p:blipFill>
        <p:spPr>
          <a:xfrm>
            <a:off x="2046783" y="1377537"/>
            <a:ext cx="9528821" cy="54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248" y="934862"/>
            <a:ext cx="10639662" cy="591283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09" y="1079653"/>
            <a:ext cx="5476190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0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248" y="934862"/>
            <a:ext cx="10639662" cy="591283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8" y="1918345"/>
            <a:ext cx="5180952" cy="2714286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6329548" y="2118591"/>
            <a:ext cx="1959429" cy="4555342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18" y="2336476"/>
            <a:ext cx="5588961" cy="22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248" y="934862"/>
            <a:ext cx="10639662" cy="591283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8" y="1918345"/>
            <a:ext cx="5180952" cy="2714286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5625885" y="3206743"/>
            <a:ext cx="3518115" cy="3225054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18" y="2336476"/>
            <a:ext cx="5588961" cy="22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7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248" y="934862"/>
            <a:ext cx="10639662" cy="591283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8" y="1918345"/>
            <a:ext cx="5180952" cy="2714286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5276004" y="3891279"/>
            <a:ext cx="4038477" cy="2191542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18" y="2336476"/>
            <a:ext cx="5588961" cy="22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248" y="934862"/>
            <a:ext cx="10639662" cy="591283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8" y="1918345"/>
            <a:ext cx="5180952" cy="2714286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5207431" y="4510008"/>
            <a:ext cx="3983064" cy="117787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18" y="2336476"/>
            <a:ext cx="5588961" cy="22960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69" y="1585012"/>
            <a:ext cx="5342857" cy="338095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905585" y="3912195"/>
            <a:ext cx="35968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But; How PCA works </a:t>
            </a:r>
            <a:b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to fit the line??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4041" y="919364"/>
            <a:ext cx="10555869" cy="59953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24333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365" y="921820"/>
            <a:ext cx="10551545" cy="599286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3622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07834" y="0"/>
            <a:ext cx="11865429" cy="714380"/>
          </a:xfrm>
        </p:spPr>
        <p:txBody>
          <a:bodyPr/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sz="3200" b="1" dirty="0" smtClean="0">
                <a:latin typeface="Trebuchet MS" pitchFamily="34" charset="0"/>
              </a:rPr>
              <a:t>Contenido</a:t>
            </a:r>
            <a:endParaRPr lang="es-ES" sz="3200" b="1" dirty="0">
              <a:latin typeface="Trebuchet MS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-251054" y="5149130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983412" y="614718"/>
            <a:ext cx="9963509" cy="367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131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60000" indent="-360000">
              <a:spcAft>
                <a:spcPts val="1500"/>
              </a:spcAft>
              <a:buAutoNum type="arabicPeriod"/>
            </a:pPr>
            <a:r>
              <a:rPr lang="en-US" sz="2200" dirty="0" err="1" smtClean="0"/>
              <a:t>Repaso</a:t>
            </a:r>
            <a:endParaRPr lang="en-US" sz="2200" dirty="0" smtClean="0"/>
          </a:p>
          <a:p>
            <a:pPr marL="360000" indent="-360000">
              <a:spcAft>
                <a:spcPts val="1500"/>
              </a:spcAft>
              <a:buAutoNum type="arabicPeriod"/>
            </a:pPr>
            <a:r>
              <a:rPr lang="en-US" sz="2200" dirty="0" err="1" smtClean="0"/>
              <a:t>Extracción</a:t>
            </a:r>
            <a:r>
              <a:rPr lang="en-US" sz="2200" dirty="0" smtClean="0"/>
              <a:t> Vs </a:t>
            </a:r>
            <a:r>
              <a:rPr lang="en-US" sz="2200" dirty="0" err="1" smtClean="0"/>
              <a:t>Selección</a:t>
            </a:r>
            <a:endParaRPr lang="en-US" sz="2200" dirty="0" smtClean="0"/>
          </a:p>
          <a:p>
            <a:pPr marL="360000" indent="-360000">
              <a:spcAft>
                <a:spcPts val="1500"/>
              </a:spcAft>
              <a:buAutoNum type="arabicPeriod"/>
            </a:pPr>
            <a:r>
              <a:rPr lang="en-US" sz="2200" dirty="0" err="1" smtClean="0"/>
              <a:t>Extración</a:t>
            </a:r>
            <a:r>
              <a:rPr lang="en-US" sz="2200" dirty="0" smtClean="0"/>
              <a:t> de </a:t>
            </a:r>
            <a:r>
              <a:rPr lang="en-US" sz="2200" dirty="0" err="1" smtClean="0"/>
              <a:t>Características</a:t>
            </a:r>
            <a:endParaRPr lang="en-US" sz="2200" dirty="0" smtClean="0"/>
          </a:p>
          <a:p>
            <a:pPr marL="1028700" lvl="2" indent="-457200">
              <a:spcAft>
                <a:spcPts val="1500"/>
              </a:spcAft>
              <a:buFont typeface="+mj-lt"/>
              <a:buAutoNum type="alphaLcPeriod"/>
            </a:pPr>
            <a:r>
              <a:rPr lang="es-CO" sz="2200" dirty="0" smtClean="0"/>
              <a:t>Generación de Características</a:t>
            </a:r>
          </a:p>
          <a:p>
            <a:pPr marL="1028700" lvl="2" indent="-457200">
              <a:spcAft>
                <a:spcPts val="1500"/>
              </a:spcAft>
              <a:buFont typeface="+mj-lt"/>
              <a:buAutoNum type="alphaLcPeriod"/>
            </a:pPr>
            <a:r>
              <a:rPr lang="es-CO" sz="2200" dirty="0" smtClean="0"/>
              <a:t>Promedios</a:t>
            </a:r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dirty="0" smtClean="0"/>
              <a:t>Análisis de Componente Principal (PCA)</a:t>
            </a:r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smtClean="0"/>
              <a:t>PCA </a:t>
            </a:r>
            <a:r>
              <a:rPr lang="es-CO" sz="2200" dirty="0" smtClean="0"/>
              <a:t>y Descomposición Simple de Valores (SVD)</a:t>
            </a:r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dirty="0" smtClean="0"/>
              <a:t>PCA para la Reducción de la </a:t>
            </a:r>
            <a:r>
              <a:rPr lang="es-CO" sz="2200" dirty="0" err="1" smtClean="0"/>
              <a:t>Dimensionalidad</a:t>
            </a:r>
            <a:endParaRPr lang="es-CO" sz="2200" dirty="0" smtClean="0"/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dirty="0" smtClean="0"/>
              <a:t>PCA para la Exploración de datos</a:t>
            </a:r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dirty="0" smtClean="0"/>
              <a:t>PCA para la compresión de Imágenes</a:t>
            </a:r>
          </a:p>
          <a:p>
            <a:pPr marL="360000" indent="-360000">
              <a:spcAft>
                <a:spcPts val="1500"/>
              </a:spcAft>
              <a:buFontTx/>
              <a:buAutoNum type="arabicPeriod"/>
            </a:pPr>
            <a:r>
              <a:rPr lang="es-CO" sz="2200" b="1" dirty="0" err="1"/>
              <a:t>Lab</a:t>
            </a:r>
            <a:r>
              <a:rPr lang="es-CO" sz="2200" b="1" dirty="0"/>
              <a:t> </a:t>
            </a:r>
            <a:r>
              <a:rPr lang="es-CO" sz="2200" b="1" dirty="0" smtClean="0"/>
              <a:t>4 </a:t>
            </a:r>
            <a:r>
              <a:rPr lang="es-CO" sz="2200" b="1" dirty="0" smtClean="0">
                <a:sym typeface="Wingdings" panose="05000000000000000000" pitchFamily="2" charset="2"/>
              </a:rPr>
              <a:t></a:t>
            </a:r>
            <a:endParaRPr lang="es-CO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869E41-3309-4E96-BD71-ECF58D4617B9}" type="slidenum">
              <a:rPr lang="en-US" altLang="es-ES" smtClean="0"/>
              <a:pPr/>
              <a:t>3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541751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212" y="921820"/>
            <a:ext cx="10569698" cy="600317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0440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8290" y="933694"/>
            <a:ext cx="10497870" cy="596238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7319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8" y="933694"/>
            <a:ext cx="10514202" cy="591423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4487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8" y="924257"/>
            <a:ext cx="10530980" cy="592367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930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0104" y="5100062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47" y="924257"/>
            <a:ext cx="10522591" cy="59189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888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8493" y="509167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59" y="924257"/>
            <a:ext cx="10466664" cy="58874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6" name="pc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847" y="858823"/>
            <a:ext cx="10540301" cy="59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8493" y="509167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76" y="916627"/>
            <a:ext cx="10503997" cy="590849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7" name="pc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8761" y="859475"/>
            <a:ext cx="10582733" cy="59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8493" y="509167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44" y="916627"/>
            <a:ext cx="10493829" cy="59027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6" name="pc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5774" y="970795"/>
            <a:ext cx="10291974" cy="57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2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278493" y="509167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44" y="906013"/>
            <a:ext cx="10493829" cy="59027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7" name="pca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063" y="906013"/>
            <a:ext cx="10537460" cy="59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4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468993" y="4892481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44" y="890849"/>
            <a:ext cx="10506664" cy="5909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6" name="pca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194" y="778765"/>
            <a:ext cx="10709569" cy="60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6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298864" y="3615604"/>
            <a:ext cx="3363618" cy="96811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25000"/>
                </a:srgbClr>
              </a:gs>
              <a:gs pos="50000">
                <a:schemeClr val="accent2">
                  <a:lumMod val="40000"/>
                  <a:lumOff val="60000"/>
                  <a:alpha val="22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Etapas Sistema de Clasificación y Reconocimiento de Patrones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4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" y="2447579"/>
            <a:ext cx="5715697" cy="23360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35" y="1690688"/>
            <a:ext cx="4568930" cy="499484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7724775" y="3200399"/>
            <a:ext cx="2216893" cy="19844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7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468993" y="4892481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44" y="890848"/>
            <a:ext cx="10506664" cy="5909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7" name="pca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5898" y="903617"/>
            <a:ext cx="10461260" cy="58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468993" y="4892481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pca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958" y="967048"/>
            <a:ext cx="10287000" cy="578643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1133739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468993" y="4892481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pca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9208" y="1024198"/>
            <a:ext cx="10287000" cy="578643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12304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468993" y="4892481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PCA y SVD</a:t>
            </a:r>
            <a:endParaRPr lang="en-GB" sz="3600" b="1" dirty="0"/>
          </a:p>
        </p:txBody>
      </p:sp>
      <p:grpSp>
        <p:nvGrpSpPr>
          <p:cNvPr id="30" name="Grupo 29"/>
          <p:cNvGrpSpPr/>
          <p:nvPr/>
        </p:nvGrpSpPr>
        <p:grpSpPr>
          <a:xfrm>
            <a:off x="635412" y="1212028"/>
            <a:ext cx="4001883" cy="1396022"/>
            <a:chOff x="635412" y="1212028"/>
            <a:chExt cx="4001883" cy="13960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uadroTexto 2"/>
                <p:cNvSpPr txBox="1"/>
                <p:nvPr/>
              </p:nvSpPr>
              <p:spPr>
                <a:xfrm>
                  <a:off x="635412" y="1212028"/>
                  <a:ext cx="2848152" cy="10061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𝑛𝑥𝑚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C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/>
                              </m:mr>
                              <m:m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/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" name="CuadroTex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12" y="1212028"/>
                  <a:ext cx="2848152" cy="100610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ángulo 5"/>
                <p:cNvSpPr/>
                <p:nvPr/>
              </p:nvSpPr>
              <p:spPr>
                <a:xfrm>
                  <a:off x="3362331" y="1553365"/>
                  <a:ext cx="127496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𝑒𝑗𝑒𝑚𝑝𝑙𝑜𝑠</m:t>
                        </m:r>
                      </m:oMath>
                    </m:oMathPara>
                  </a14:m>
                  <a:endParaRPr lang="en-GB" sz="1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Rectángulo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331" y="1553365"/>
                  <a:ext cx="1274964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ángulo 6"/>
                <p:cNvSpPr/>
                <p:nvPr/>
              </p:nvSpPr>
              <p:spPr>
                <a:xfrm>
                  <a:off x="1178797" y="2269496"/>
                  <a:ext cx="313066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𝑑𝑖𝑚𝑒𝑛𝑠𝑖𝑜𝑛𝑒𝑠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𝑚𝑒𝑠𝑢𝑟𝑒𝑚𝑒𝑛𝑡𝑠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" name="Rectángulo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797" y="2269496"/>
                  <a:ext cx="3130665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upo 30"/>
          <p:cNvGrpSpPr/>
          <p:nvPr/>
        </p:nvGrpSpPr>
        <p:grpSpPr>
          <a:xfrm>
            <a:off x="771403" y="3225585"/>
            <a:ext cx="4044697" cy="822918"/>
            <a:chOff x="771403" y="3225585"/>
            <a:chExt cx="4044697" cy="822918"/>
          </a:xfrm>
        </p:grpSpPr>
        <p:sp>
          <p:nvSpPr>
            <p:cNvPr id="8" name="Rectángulo 7"/>
            <p:cNvSpPr/>
            <p:nvPr/>
          </p:nvSpPr>
          <p:spPr>
            <a:xfrm>
              <a:off x="771403" y="3225585"/>
              <a:ext cx="40446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2400" b="1" dirty="0" smtClean="0"/>
                <a:t>Principal </a:t>
              </a:r>
              <a:r>
                <a:rPr lang="es-CO" sz="2400" b="1" dirty="0" err="1" smtClean="0"/>
                <a:t>Component</a:t>
              </a:r>
              <a:r>
                <a:rPr lang="es-CO" sz="2400" b="1" dirty="0" smtClean="0"/>
                <a:t> </a:t>
              </a:r>
              <a:r>
                <a:rPr lang="es-CO" sz="2400" b="1" dirty="0" err="1" smtClean="0"/>
                <a:t>Analysis</a:t>
              </a:r>
              <a:r>
                <a:rPr lang="es-CO" sz="2400" b="1" dirty="0" smtClean="0"/>
                <a:t> </a:t>
              </a:r>
              <a:endParaRPr lang="en-GB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ángulo 8"/>
                <p:cNvSpPr/>
                <p:nvPr/>
              </p:nvSpPr>
              <p:spPr>
                <a:xfrm>
                  <a:off x="1273567" y="3709949"/>
                  <a:ext cx="24195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𝑒𝑖𝑔𝑒𝑛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𝑑𝑒𝑐𝑜𝑚𝑝𝑜𝑠𝑖𝑡𝑖𝑜𝑛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" name="Rectángulo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567" y="3709949"/>
                  <a:ext cx="2419573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upo 32"/>
          <p:cNvGrpSpPr/>
          <p:nvPr/>
        </p:nvGrpSpPr>
        <p:grpSpPr>
          <a:xfrm>
            <a:off x="6388873" y="1159557"/>
            <a:ext cx="2912096" cy="1192666"/>
            <a:chOff x="6388873" y="1159557"/>
            <a:chExt cx="2912096" cy="1192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/>
                <p:cNvSpPr/>
                <p:nvPr/>
              </p:nvSpPr>
              <p:spPr>
                <a:xfrm>
                  <a:off x="6840847" y="1159557"/>
                  <a:ext cx="2041906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CO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sz="360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CO" sz="3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3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GB" sz="3600" i="1" dirty="0"/>
                </a:p>
              </p:txBody>
            </p:sp>
          </mc:Choice>
          <mc:Fallback xmlns="">
            <p:sp>
              <p:nvSpPr>
                <p:cNvPr id="15" name="Rectá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847" y="1159557"/>
                  <a:ext cx="2041906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ángulo 15"/>
                <p:cNvSpPr/>
                <p:nvPr/>
              </p:nvSpPr>
              <p:spPr>
                <a:xfrm>
                  <a:off x="6388873" y="1705892"/>
                  <a:ext cx="1059906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Scores</m:t>
                        </m:r>
                        <m:r>
                          <m:rPr>
                            <m:nor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oMath>
                    </m:oMathPara>
                  </a14:m>
                  <a:endParaRPr lang="es-CO" b="0" i="1" dirty="0" smtClean="0"/>
                </a:p>
                <a:p>
                  <a:pPr algn="ctr"/>
                  <a:r>
                    <a:rPr lang="es-CO" i="1" dirty="0" smtClean="0"/>
                    <a:t>(</a:t>
                  </a:r>
                  <a:r>
                    <a:rPr lang="es-CO" i="1" dirty="0" err="1" smtClean="0"/>
                    <a:t>nxm</a:t>
                  </a:r>
                  <a:r>
                    <a:rPr lang="es-CO" i="1" dirty="0" smtClean="0"/>
                    <a:t>)</a:t>
                  </a:r>
                  <a:endParaRPr lang="en-GB" i="1" dirty="0"/>
                </a:p>
              </p:txBody>
            </p:sp>
          </mc:Choice>
          <mc:Fallback xmlns="">
            <p:sp>
              <p:nvSpPr>
                <p:cNvPr id="16" name="Rectá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8873" y="1705892"/>
                  <a:ext cx="1059906" cy="6463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ángulo 16"/>
            <p:cNvSpPr/>
            <p:nvPr/>
          </p:nvSpPr>
          <p:spPr>
            <a:xfrm>
              <a:off x="7589864" y="1668370"/>
              <a:ext cx="723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i="1"/>
                <a:t>(</a:t>
              </a:r>
              <a:r>
                <a:rPr lang="es-CO" i="1" dirty="0" err="1"/>
                <a:t>nxm</a:t>
              </a:r>
              <a:r>
                <a:rPr lang="es-CO" i="1" dirty="0"/>
                <a:t>)</a:t>
              </a:r>
              <a:endParaRPr lang="en-GB" i="1" dirty="0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8200988" y="1682875"/>
              <a:ext cx="109998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1600" i="1" dirty="0" smtClean="0"/>
                <a:t>“</a:t>
              </a:r>
              <a:r>
                <a:rPr lang="es-CO" sz="1600" i="1" dirty="0" err="1" smtClean="0"/>
                <a:t>Loadings</a:t>
              </a:r>
              <a:r>
                <a:rPr lang="es-CO" sz="1600" i="1" dirty="0" smtClean="0"/>
                <a:t>”</a:t>
              </a:r>
              <a:br>
                <a:rPr lang="es-CO" sz="1600" i="1" dirty="0" smtClean="0"/>
              </a:br>
              <a:r>
                <a:rPr lang="es-CO" sz="1600" i="1" dirty="0" smtClean="0"/>
                <a:t>(</a:t>
              </a:r>
              <a:r>
                <a:rPr lang="es-CO" sz="1600" i="1" dirty="0" err="1" smtClean="0"/>
                <a:t>mxm</a:t>
              </a:r>
              <a:r>
                <a:rPr lang="es-CO" sz="1600" i="1" dirty="0" smtClean="0"/>
                <a:t>)</a:t>
              </a:r>
              <a:endParaRPr lang="en-GB" sz="1600" i="1" dirty="0"/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1524775" y="4105806"/>
            <a:ext cx="2429583" cy="1022520"/>
            <a:chOff x="1524775" y="4105806"/>
            <a:chExt cx="2429583" cy="1022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ángulo 9"/>
                <p:cNvSpPr/>
                <p:nvPr/>
              </p:nvSpPr>
              <p:spPr>
                <a:xfrm>
                  <a:off x="1524775" y="4175440"/>
                  <a:ext cx="138653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CO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CO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s-CO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CO" sz="320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CO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10" name="Rectángulo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775" y="4175440"/>
                  <a:ext cx="1386533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recto de flecha 11"/>
            <p:cNvCxnSpPr/>
            <p:nvPr/>
          </p:nvCxnSpPr>
          <p:spPr>
            <a:xfrm>
              <a:off x="2911308" y="4499321"/>
              <a:ext cx="38988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/>
                <p:cNvSpPr/>
                <p:nvPr/>
              </p:nvSpPr>
              <p:spPr>
                <a:xfrm>
                  <a:off x="3274364" y="4105806"/>
                  <a:ext cx="67999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GB" sz="32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ángul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4364" y="4105806"/>
                  <a:ext cx="679994" cy="5847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ángulo 13"/>
                <p:cNvSpPr/>
                <p:nvPr/>
              </p:nvSpPr>
              <p:spPr>
                <a:xfrm>
                  <a:off x="3274364" y="4543551"/>
                  <a:ext cx="49462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sz="32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ángulo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4364" y="4543551"/>
                  <a:ext cx="494623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ángulo 18"/>
            <p:cNvSpPr/>
            <p:nvPr/>
          </p:nvSpPr>
          <p:spPr>
            <a:xfrm>
              <a:off x="1569671" y="4551247"/>
              <a:ext cx="9871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2400" i="1" dirty="0" smtClean="0"/>
                <a:t>(</a:t>
              </a:r>
              <a:r>
                <a:rPr lang="es-CO" sz="2400" i="1" dirty="0" err="1" smtClean="0"/>
                <a:t>mxm</a:t>
              </a:r>
              <a:r>
                <a:rPr lang="es-CO" sz="2400" i="1" dirty="0"/>
                <a:t>)</a:t>
              </a:r>
              <a:endParaRPr lang="en-GB" sz="2400" i="1" dirty="0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6637969" y="2625915"/>
            <a:ext cx="5448030" cy="1061335"/>
            <a:chOff x="6637969" y="2625915"/>
            <a:chExt cx="5448030" cy="10613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ángulo 19"/>
                <p:cNvSpPr/>
                <p:nvPr/>
              </p:nvSpPr>
              <p:spPr>
                <a:xfrm>
                  <a:off x="6637969" y="2625915"/>
                  <a:ext cx="54480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𝐶𝑎𝑑𝑎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𝑐𝑜𝑙𝑢𝑚𝑛𝑎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𝑒𝑠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𝑢𝑛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"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𝐶𝑜𝑚𝑝𝑜𝑛𝑒𝑛𝑡𝑒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𝑃𝑟𝑖𝑛𝑐𝑖𝑝𝑎𝑙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Rectángulo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69" y="2625915"/>
                  <a:ext cx="544803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ángulo 20"/>
                <p:cNvSpPr/>
                <p:nvPr/>
              </p:nvSpPr>
              <p:spPr>
                <a:xfrm>
                  <a:off x="6840847" y="3040919"/>
                  <a:ext cx="4484626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..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𝑐𝑜𝑙𝑢𝑚𝑛𝑎𝑠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𝑜𝑟𝑑𝑒𝑛𝑎𝑑𝑎𝑠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𝑝𝑜𝑟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𝑒𝑙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𝑣𝑎𝑙𝑜𝑟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/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21" name="Rectángulo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847" y="3040919"/>
                  <a:ext cx="448462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6604" r="-122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/>
              <p:cNvSpPr/>
              <p:nvPr/>
            </p:nvSpPr>
            <p:spPr>
              <a:xfrm>
                <a:off x="7359811" y="3713819"/>
                <a:ext cx="3809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𝑠𝑢𝑐𝑒𝑝𝑡𝑖𝑏𝑙𝑒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𝑠𝑒𝑟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𝑇𝑅𝑈𝑁𝐶𝐴𝐷𝐴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Rectá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811" y="3713819"/>
                <a:ext cx="3809826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upo 35"/>
          <p:cNvGrpSpPr/>
          <p:nvPr/>
        </p:nvGrpSpPr>
        <p:grpSpPr>
          <a:xfrm>
            <a:off x="4349056" y="4500106"/>
            <a:ext cx="2630103" cy="1192666"/>
            <a:chOff x="4349056" y="4500106"/>
            <a:chExt cx="2630103" cy="1192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ángulo 22"/>
                <p:cNvSpPr/>
                <p:nvPr/>
              </p:nvSpPr>
              <p:spPr>
                <a:xfrm>
                  <a:off x="4712064" y="4500106"/>
                  <a:ext cx="226709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O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s-CO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sz="360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CO" sz="3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CO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3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CO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GB" sz="3600" i="1" dirty="0"/>
                </a:p>
              </p:txBody>
            </p:sp>
          </mc:Choice>
          <mc:Fallback xmlns="">
            <p:sp>
              <p:nvSpPr>
                <p:cNvPr id="23" name="Rectángulo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2064" y="4500106"/>
                  <a:ext cx="2267095" cy="64633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ángulo 23"/>
                <p:cNvSpPr/>
                <p:nvPr/>
              </p:nvSpPr>
              <p:spPr>
                <a:xfrm>
                  <a:off x="4349056" y="5046441"/>
                  <a:ext cx="88197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Scores</m:t>
                        </m:r>
                      </m:oMath>
                    </m:oMathPara>
                  </a14:m>
                  <a:endParaRPr lang="es-CO" b="0" i="1" dirty="0" smtClean="0"/>
                </a:p>
                <a:p>
                  <a:pPr algn="ctr"/>
                  <a:r>
                    <a:rPr lang="es-CO" i="1" dirty="0" smtClean="0"/>
                    <a:t>(</a:t>
                  </a:r>
                  <a:r>
                    <a:rPr lang="es-CO" i="1" dirty="0" err="1" smtClean="0"/>
                    <a:t>nxr</a:t>
                  </a:r>
                  <a:r>
                    <a:rPr lang="es-CO" i="1" dirty="0" smtClean="0"/>
                    <a:t>)</a:t>
                  </a:r>
                  <a:endParaRPr lang="en-GB" i="1" dirty="0"/>
                </a:p>
              </p:txBody>
            </p:sp>
          </mc:Choice>
          <mc:Fallback xmlns="">
            <p:sp>
              <p:nvSpPr>
                <p:cNvPr id="24" name="Rectá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056" y="5046441"/>
                  <a:ext cx="881972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ángulo 24"/>
            <p:cNvSpPr/>
            <p:nvPr/>
          </p:nvSpPr>
          <p:spPr>
            <a:xfrm>
              <a:off x="5576561" y="5028392"/>
              <a:ext cx="723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i="1" dirty="0"/>
                <a:t>(</a:t>
              </a:r>
              <a:r>
                <a:rPr lang="es-CO" i="1" dirty="0" err="1"/>
                <a:t>nxm</a:t>
              </a:r>
              <a:r>
                <a:rPr lang="es-CO" i="1" dirty="0"/>
                <a:t>)</a:t>
              </a:r>
              <a:endParaRPr lang="en-GB" i="1" dirty="0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6280401" y="5023424"/>
              <a:ext cx="683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i="1" dirty="0" smtClean="0"/>
                <a:t>(</a:t>
              </a:r>
              <a:r>
                <a:rPr lang="es-CO" i="1" dirty="0" err="1" smtClean="0"/>
                <a:t>mxr</a:t>
              </a:r>
              <a:r>
                <a:rPr lang="es-CO" i="1" dirty="0" smtClean="0"/>
                <a:t>)</a:t>
              </a:r>
              <a:endParaRPr lang="en-GB" i="1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795975" y="4412465"/>
            <a:ext cx="3771610" cy="584775"/>
            <a:chOff x="7795975" y="4412465"/>
            <a:chExt cx="3771610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ángulo 26"/>
                <p:cNvSpPr/>
                <p:nvPr/>
              </p:nvSpPr>
              <p:spPr>
                <a:xfrm>
                  <a:off x="7795975" y="4412465"/>
                  <a:ext cx="76424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CO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Rectángulo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975" y="4412465"/>
                  <a:ext cx="764248" cy="58477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ángulo 27"/>
                <p:cNvSpPr/>
                <p:nvPr/>
              </p:nvSpPr>
              <p:spPr>
                <a:xfrm>
                  <a:off x="8560223" y="4575549"/>
                  <a:ext cx="3007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𝑟𝑖𝑚𝑒𝑟𝑎𝑠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𝑐𝑜𝑙𝑢𝑚𝑛𝑎𝑠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8" name="Rectángulo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0223" y="4575549"/>
                  <a:ext cx="3007362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ángulo 28"/>
              <p:cNvSpPr/>
              <p:nvPr/>
            </p:nvSpPr>
            <p:spPr>
              <a:xfrm>
                <a:off x="8148346" y="5267860"/>
                <a:ext cx="2517741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CO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Rectá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346" y="5267860"/>
                <a:ext cx="2517741" cy="9727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ángulo redondeado 36"/>
          <p:cNvSpPr/>
          <p:nvPr/>
        </p:nvSpPr>
        <p:spPr>
          <a:xfrm>
            <a:off x="4150659" y="4285129"/>
            <a:ext cx="3024841" cy="15901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0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-468993" y="4892481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PCA y SVD</a:t>
            </a:r>
            <a:endParaRPr lang="en-GB" sz="3600" b="1" dirty="0"/>
          </a:p>
        </p:txBody>
      </p:sp>
      <p:grpSp>
        <p:nvGrpSpPr>
          <p:cNvPr id="30" name="Grupo 29"/>
          <p:cNvGrpSpPr/>
          <p:nvPr/>
        </p:nvGrpSpPr>
        <p:grpSpPr>
          <a:xfrm>
            <a:off x="347173" y="3007606"/>
            <a:ext cx="4001883" cy="1396022"/>
            <a:chOff x="635412" y="1212028"/>
            <a:chExt cx="4001883" cy="13960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uadroTexto 2"/>
                <p:cNvSpPr txBox="1"/>
                <p:nvPr/>
              </p:nvSpPr>
              <p:spPr>
                <a:xfrm>
                  <a:off x="635412" y="1212028"/>
                  <a:ext cx="2848152" cy="10061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𝑛𝑥𝑚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C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/>
                              </m:mr>
                              <m:m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/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" name="CuadroTex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12" y="1212028"/>
                  <a:ext cx="2848152" cy="100610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ángulo 5"/>
                <p:cNvSpPr/>
                <p:nvPr/>
              </p:nvSpPr>
              <p:spPr>
                <a:xfrm>
                  <a:off x="3362331" y="1553365"/>
                  <a:ext cx="127496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𝑒𝑗𝑒𝑚𝑝𝑙𝑜𝑠</m:t>
                        </m:r>
                      </m:oMath>
                    </m:oMathPara>
                  </a14:m>
                  <a:endParaRPr lang="en-GB" sz="1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Rectángulo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331" y="1553365"/>
                  <a:ext cx="1274964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ángulo 6"/>
                <p:cNvSpPr/>
                <p:nvPr/>
              </p:nvSpPr>
              <p:spPr>
                <a:xfrm>
                  <a:off x="1178797" y="2269496"/>
                  <a:ext cx="313066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𝑑𝑖𝑚𝑒𝑛𝑠𝑖𝑜𝑛𝑒𝑠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𝑚𝑒𝑠𝑢𝑟𝑒𝑚𝑒𝑛𝑡𝑠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7" name="Rectángulo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797" y="2269496"/>
                  <a:ext cx="3130665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upo 30"/>
          <p:cNvGrpSpPr/>
          <p:nvPr/>
        </p:nvGrpSpPr>
        <p:grpSpPr>
          <a:xfrm>
            <a:off x="534515" y="828091"/>
            <a:ext cx="4044697" cy="822918"/>
            <a:chOff x="771403" y="3225585"/>
            <a:chExt cx="4044697" cy="822918"/>
          </a:xfrm>
        </p:grpSpPr>
        <p:sp>
          <p:nvSpPr>
            <p:cNvPr id="8" name="Rectángulo 7"/>
            <p:cNvSpPr/>
            <p:nvPr/>
          </p:nvSpPr>
          <p:spPr>
            <a:xfrm>
              <a:off x="771403" y="3225585"/>
              <a:ext cx="40446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2400" b="1" dirty="0" smtClean="0"/>
                <a:t>Principal </a:t>
              </a:r>
              <a:r>
                <a:rPr lang="es-CO" sz="2400" b="1" dirty="0" err="1" smtClean="0"/>
                <a:t>Component</a:t>
              </a:r>
              <a:r>
                <a:rPr lang="es-CO" sz="2400" b="1" dirty="0" smtClean="0"/>
                <a:t> </a:t>
              </a:r>
              <a:r>
                <a:rPr lang="es-CO" sz="2400" b="1" dirty="0" err="1" smtClean="0"/>
                <a:t>Analysis</a:t>
              </a:r>
              <a:r>
                <a:rPr lang="es-CO" sz="2400" b="1" dirty="0" smtClean="0"/>
                <a:t> </a:t>
              </a:r>
              <a:endParaRPr lang="en-GB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ángulo 8"/>
                <p:cNvSpPr/>
                <p:nvPr/>
              </p:nvSpPr>
              <p:spPr>
                <a:xfrm>
                  <a:off x="1273567" y="3709949"/>
                  <a:ext cx="24195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𝑒𝑖𝑔𝑒𝑛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𝑑𝑒𝑐𝑜𝑚𝑝𝑜𝑠𝑖𝑡𝑖𝑜𝑛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" name="Rectángulo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567" y="3709949"/>
                  <a:ext cx="2419573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upo 32"/>
          <p:cNvGrpSpPr/>
          <p:nvPr/>
        </p:nvGrpSpPr>
        <p:grpSpPr>
          <a:xfrm>
            <a:off x="7484641" y="1504539"/>
            <a:ext cx="3584132" cy="1742536"/>
            <a:chOff x="6840847" y="1159557"/>
            <a:chExt cx="3584132" cy="1742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/>
                <p:cNvSpPr/>
                <p:nvPr/>
              </p:nvSpPr>
              <p:spPr>
                <a:xfrm>
                  <a:off x="6840847" y="1159557"/>
                  <a:ext cx="2578847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CO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sz="3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s-CO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s-CO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s-CO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s-CO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GB" sz="3600" i="1" dirty="0"/>
                </a:p>
              </p:txBody>
            </p:sp>
          </mc:Choice>
          <mc:Fallback xmlns="">
            <p:sp>
              <p:nvSpPr>
                <p:cNvPr id="15" name="Rectá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847" y="1159557"/>
                  <a:ext cx="2578847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ángulo 15"/>
                <p:cNvSpPr/>
                <p:nvPr/>
              </p:nvSpPr>
              <p:spPr>
                <a:xfrm>
                  <a:off x="7277914" y="1667437"/>
                  <a:ext cx="1108445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𝑣𝑒𝑐𝑡𝑜𝑟𝑒𝑠</m:t>
                        </m:r>
                      </m:oMath>
                      <m:oMath xmlns:m="http://schemas.openxmlformats.org/officeDocument/2006/math"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𝑆𝑖𝑛𝑔𝑢𝑙𝑎𝑟𝑒𝑠</m:t>
                        </m:r>
                      </m:oMath>
                      <m:oMath xmlns:m="http://schemas.openxmlformats.org/officeDocument/2006/math"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𝐼𝑧𝑞𝑢𝑖𝑒𝑟𝑑𝑜𝑠</m:t>
                        </m:r>
                      </m:oMath>
                    </m:oMathPara>
                  </a14:m>
                  <a:endParaRPr lang="en-GB" sz="1400" i="1" dirty="0"/>
                </a:p>
              </p:txBody>
            </p:sp>
          </mc:Choice>
          <mc:Fallback xmlns="">
            <p:sp>
              <p:nvSpPr>
                <p:cNvPr id="16" name="Rectá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914" y="1667437"/>
                  <a:ext cx="1108445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24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ángulo 17"/>
            <p:cNvSpPr/>
            <p:nvPr/>
          </p:nvSpPr>
          <p:spPr>
            <a:xfrm>
              <a:off x="8130270" y="2071096"/>
              <a:ext cx="14172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1600" i="1" dirty="0" smtClean="0"/>
                <a:t>Valores </a:t>
              </a:r>
            </a:p>
            <a:p>
              <a:pPr algn="ctr"/>
              <a:r>
                <a:rPr lang="es-CO" sz="1600" i="1" dirty="0" smtClean="0"/>
                <a:t>Singulares</a:t>
              </a:r>
            </a:p>
            <a:p>
              <a:pPr algn="ctr"/>
              <a:r>
                <a:rPr lang="es-CO" sz="1600" i="1" dirty="0" smtClean="0"/>
                <a:t>En su Diagonal</a:t>
              </a:r>
              <a:endParaRPr lang="en-GB" sz="16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ángulo 40"/>
                <p:cNvSpPr/>
                <p:nvPr/>
              </p:nvSpPr>
              <p:spPr>
                <a:xfrm>
                  <a:off x="9316534" y="1674576"/>
                  <a:ext cx="1108445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𝑣𝑒𝑐𝑡𝑜𝑟𝑒𝑠</m:t>
                        </m:r>
                      </m:oMath>
                      <m:oMath xmlns:m="http://schemas.openxmlformats.org/officeDocument/2006/math"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𝑆𝑖𝑛𝑔𝑢𝑙𝑎𝑟𝑒𝑠</m:t>
                        </m:r>
                      </m:oMath>
                      <m:oMath xmlns:m="http://schemas.openxmlformats.org/officeDocument/2006/math">
                        <m:r>
                          <a:rPr lang="es-CO" sz="1400" b="0" i="1" smtClean="0">
                            <a:latin typeface="Cambria Math" panose="02040503050406030204" pitchFamily="18" charset="0"/>
                          </a:rPr>
                          <m:t>𝑑𝑒𝑟𝑒𝑐h𝑜𝑠</m:t>
                        </m:r>
                      </m:oMath>
                    </m:oMathPara>
                  </a14:m>
                  <a:endParaRPr lang="en-GB" sz="1400" i="1" dirty="0"/>
                </a:p>
              </p:txBody>
            </p:sp>
          </mc:Choice>
          <mc:Fallback xmlns="">
            <p:sp>
              <p:nvSpPr>
                <p:cNvPr id="41" name="Rectángulo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6534" y="1674576"/>
                  <a:ext cx="1108445" cy="73866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o 31"/>
          <p:cNvGrpSpPr/>
          <p:nvPr/>
        </p:nvGrpSpPr>
        <p:grpSpPr>
          <a:xfrm>
            <a:off x="1115984" y="1721759"/>
            <a:ext cx="2429583" cy="1022520"/>
            <a:chOff x="1524775" y="4105806"/>
            <a:chExt cx="2429583" cy="1022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ángulo 9"/>
                <p:cNvSpPr/>
                <p:nvPr/>
              </p:nvSpPr>
              <p:spPr>
                <a:xfrm>
                  <a:off x="1524775" y="4175440"/>
                  <a:ext cx="138653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CO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CO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s-CO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CO" sz="320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CO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10" name="Rectángulo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775" y="4175440"/>
                  <a:ext cx="1386533" cy="5847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recto de flecha 11"/>
            <p:cNvCxnSpPr/>
            <p:nvPr/>
          </p:nvCxnSpPr>
          <p:spPr>
            <a:xfrm>
              <a:off x="2911308" y="4499321"/>
              <a:ext cx="38988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/>
                <p:cNvSpPr/>
                <p:nvPr/>
              </p:nvSpPr>
              <p:spPr>
                <a:xfrm>
                  <a:off x="3274364" y="4105806"/>
                  <a:ext cx="67999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GB" sz="32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ángul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4364" y="4105806"/>
                  <a:ext cx="679994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ángulo 13"/>
                <p:cNvSpPr/>
                <p:nvPr/>
              </p:nvSpPr>
              <p:spPr>
                <a:xfrm>
                  <a:off x="3274364" y="4543551"/>
                  <a:ext cx="49462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sz="32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ángulo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4364" y="4543551"/>
                  <a:ext cx="494623" cy="58477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ángulo 18"/>
            <p:cNvSpPr/>
            <p:nvPr/>
          </p:nvSpPr>
          <p:spPr>
            <a:xfrm>
              <a:off x="1569671" y="4551247"/>
              <a:ext cx="9871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2400" i="1" dirty="0" smtClean="0"/>
                <a:t>(</a:t>
              </a:r>
              <a:r>
                <a:rPr lang="es-CO" sz="2400" i="1" dirty="0" err="1" smtClean="0"/>
                <a:t>mxm</a:t>
              </a:r>
              <a:r>
                <a:rPr lang="es-CO" sz="2400" i="1" dirty="0"/>
                <a:t>)</a:t>
              </a:r>
              <a:endParaRPr lang="en-GB" sz="2400" i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/>
              <p:cNvSpPr/>
              <p:nvPr/>
            </p:nvSpPr>
            <p:spPr>
              <a:xfrm>
                <a:off x="10191311" y="3099293"/>
                <a:ext cx="196143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𝑇𝑟𝑎𝑛𝑠𝑝𝑢𝑒𝑠𝑡𝑎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𝑐𝑜𝑛𝑗𝑢𝑔𝑎𝑑𝑎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Rectá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311" y="3099293"/>
                <a:ext cx="1961434" cy="646331"/>
              </a:xfrm>
              <a:prstGeom prst="rect">
                <a:avLst/>
              </a:prstGeom>
              <a:blipFill rotWithShape="0">
                <a:blip r:embed="rId12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4642663" y="2502835"/>
                <a:ext cx="16504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36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sz="3600" i="1" dirty="0"/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663" y="2502835"/>
                <a:ext cx="1650452" cy="6463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ángulo 28"/>
              <p:cNvSpPr/>
              <p:nvPr/>
            </p:nvSpPr>
            <p:spPr>
              <a:xfrm>
                <a:off x="6683106" y="2947702"/>
                <a:ext cx="2225738" cy="1161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s-CO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CO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CO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CO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CO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s-CO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Rectá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106" y="2947702"/>
                <a:ext cx="2225738" cy="11610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ángulo redondeado 36"/>
          <p:cNvSpPr/>
          <p:nvPr/>
        </p:nvSpPr>
        <p:spPr>
          <a:xfrm>
            <a:off x="4665573" y="2388890"/>
            <a:ext cx="1710917" cy="8994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upo 37"/>
          <p:cNvGrpSpPr/>
          <p:nvPr/>
        </p:nvGrpSpPr>
        <p:grpSpPr>
          <a:xfrm>
            <a:off x="6622193" y="841793"/>
            <a:ext cx="4003788" cy="822918"/>
            <a:chOff x="771403" y="3225585"/>
            <a:chExt cx="4003788" cy="822918"/>
          </a:xfrm>
        </p:grpSpPr>
        <p:sp>
          <p:nvSpPr>
            <p:cNvPr id="39" name="Rectángulo 38"/>
            <p:cNvSpPr/>
            <p:nvPr/>
          </p:nvSpPr>
          <p:spPr>
            <a:xfrm>
              <a:off x="771403" y="3225585"/>
              <a:ext cx="40037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2400" b="1" dirty="0" smtClean="0"/>
                <a:t>Singular </a:t>
              </a:r>
              <a:r>
                <a:rPr lang="es-CO" sz="2400" b="1" dirty="0" err="1" smtClean="0"/>
                <a:t>Value</a:t>
              </a:r>
              <a:r>
                <a:rPr lang="es-CO" sz="2400" b="1" dirty="0" smtClean="0"/>
                <a:t> </a:t>
              </a:r>
              <a:r>
                <a:rPr lang="es-CO" sz="2400" b="1" dirty="0" err="1" smtClean="0"/>
                <a:t>Decomposition</a:t>
              </a:r>
              <a:endParaRPr lang="en-GB" sz="2400" dirty="0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1273567" y="370994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GB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10159329" y="3829851"/>
                <a:ext cx="1578317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C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C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C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CO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s-C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329" y="3829851"/>
                <a:ext cx="1578317" cy="95410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ángulo 41"/>
              <p:cNvSpPr/>
              <p:nvPr/>
            </p:nvSpPr>
            <p:spPr>
              <a:xfrm>
                <a:off x="4580287" y="3528245"/>
                <a:ext cx="204190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3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CO" sz="3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3600" i="1" dirty="0"/>
              </a:p>
            </p:txBody>
          </p:sp>
        </mc:Choice>
        <mc:Fallback xmlns="">
          <p:sp>
            <p:nvSpPr>
              <p:cNvPr id="42" name="Rectángulo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287" y="3528245"/>
                <a:ext cx="2041906" cy="6463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ángulo 42"/>
              <p:cNvSpPr/>
              <p:nvPr/>
            </p:nvSpPr>
            <p:spPr>
              <a:xfrm>
                <a:off x="4058678" y="4388430"/>
                <a:ext cx="3158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CO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3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CO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i="1" dirty="0" smtClean="0"/>
                  <a:t> </a:t>
                </a:r>
                <a14:m>
                  <m:oMath xmlns:m="http://schemas.openxmlformats.org/officeDocument/2006/math">
                    <m:r>
                      <a:rPr lang="es-CO" sz="36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CO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s-CO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s-CO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CO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CO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GB" sz="3600" i="1" dirty="0"/>
              </a:p>
            </p:txBody>
          </p:sp>
        </mc:Choice>
        <mc:Fallback xmlns="">
          <p:sp>
            <p:nvSpPr>
              <p:cNvPr id="43" name="Rectángulo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678" y="4388430"/>
                <a:ext cx="3158044" cy="64633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ángulo redondeado 44"/>
          <p:cNvSpPr/>
          <p:nvPr/>
        </p:nvSpPr>
        <p:spPr>
          <a:xfrm>
            <a:off x="6234819" y="4432157"/>
            <a:ext cx="940682" cy="5413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45"/>
              <p:cNvSpPr/>
              <p:nvPr/>
            </p:nvSpPr>
            <p:spPr>
              <a:xfrm>
                <a:off x="4579212" y="5266524"/>
                <a:ext cx="18549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3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CO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GB" sz="3600" i="1" dirty="0"/>
              </a:p>
            </p:txBody>
          </p:sp>
        </mc:Choice>
        <mc:Fallback xmlns="">
          <p:sp>
            <p:nvSpPr>
              <p:cNvPr id="46" name="Rectángul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212" y="5266524"/>
                <a:ext cx="1854930" cy="64633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67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7" grpId="0" animBg="1"/>
      <p:bldP spid="11" grpId="0"/>
      <p:bldP spid="42" grpId="0"/>
      <p:bldP spid="43" grpId="0"/>
      <p:bldP spid="45" grpId="0" animBg="1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4" y="783401"/>
            <a:ext cx="10721975" cy="50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622"/>
          <a:stretch/>
        </p:blipFill>
        <p:spPr>
          <a:xfrm>
            <a:off x="479424" y="783401"/>
            <a:ext cx="10721975" cy="49823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5475" b="2985"/>
          <a:stretch/>
        </p:blipFill>
        <p:spPr>
          <a:xfrm>
            <a:off x="344017" y="1339047"/>
            <a:ext cx="11580165" cy="44577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b="6200"/>
          <a:stretch/>
        </p:blipFill>
        <p:spPr>
          <a:xfrm>
            <a:off x="4324349" y="2664074"/>
            <a:ext cx="3358899" cy="3120776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V="1">
            <a:off x="6248400" y="3505200"/>
            <a:ext cx="450850" cy="444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 flipV="1">
            <a:off x="5969000" y="3683000"/>
            <a:ext cx="273050" cy="2794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3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" y="783401"/>
            <a:ext cx="7206554" cy="49823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751" y="1511301"/>
            <a:ext cx="5098693" cy="417829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3238500" y="1483266"/>
            <a:ext cx="5365750" cy="4252816"/>
            <a:chOff x="3238500" y="1483266"/>
            <a:chExt cx="5365750" cy="4252816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8500" y="1483266"/>
              <a:ext cx="4500836" cy="4252816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7569200" y="2190750"/>
              <a:ext cx="1035050" cy="793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093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34715"/>
          <a:stretch/>
        </p:blipFill>
        <p:spPr>
          <a:xfrm>
            <a:off x="454024" y="848233"/>
            <a:ext cx="10561348" cy="33173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t="65282"/>
          <a:stretch/>
        </p:blipFill>
        <p:spPr>
          <a:xfrm>
            <a:off x="454024" y="4131773"/>
            <a:ext cx="10561348" cy="17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0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62" y="834998"/>
            <a:ext cx="4874738" cy="4893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r="53551"/>
          <a:stretch/>
        </p:blipFill>
        <p:spPr>
          <a:xfrm>
            <a:off x="655319" y="1324307"/>
            <a:ext cx="4843781" cy="43711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46084" r="208"/>
          <a:stretch/>
        </p:blipFill>
        <p:spPr>
          <a:xfrm>
            <a:off x="5657057" y="1324306"/>
            <a:ext cx="5600700" cy="437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941F19-F36A-47B9-A27A-2D00D7B52AE4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146411" y="147638"/>
            <a:ext cx="9894627" cy="865187"/>
          </a:xfrm>
        </p:spPr>
        <p:txBody>
          <a:bodyPr>
            <a:noAutofit/>
          </a:bodyPr>
          <a:lstStyle/>
          <a:p>
            <a:r>
              <a:rPr lang="es-CO" altLang="en-US" sz="3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s-CO" altLang="en-US" sz="3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s-CO" altLang="en-US" sz="3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</a:t>
            </a:r>
            <a:r>
              <a:rPr lang="es-CO" altLang="en-US" sz="32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rincipales técnicas de reducción de </a:t>
            </a:r>
            <a:r>
              <a:rPr lang="es-CO" altLang="en-US" sz="32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dimensionalidad</a:t>
            </a:r>
            <a:endParaRPr lang="en-US" altLang="en-US" sz="3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282890"/>
            <a:ext cx="8305800" cy="4813110"/>
          </a:xfrm>
          <a:noFill/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ea typeface="SimSun" panose="02010600030101010101" pitchFamily="2" charset="-122"/>
              </a:rPr>
              <a:t>Selección</a:t>
            </a:r>
            <a:r>
              <a:rPr lang="en-US" altLang="zh-CN" sz="3200" dirty="0" smtClean="0">
                <a:ea typeface="SimSun" panose="02010600030101010101" pitchFamily="2" charset="-122"/>
              </a:rPr>
              <a:t> de </a:t>
            </a:r>
            <a:r>
              <a:rPr lang="en-US" altLang="zh-CN" sz="3200" dirty="0" err="1" smtClean="0">
                <a:ea typeface="SimSun" panose="02010600030101010101" pitchFamily="2" charset="-122"/>
              </a:rPr>
              <a:t>características</a:t>
            </a:r>
            <a:r>
              <a:rPr lang="en-US" altLang="zh-CN" sz="3200" dirty="0" smtClean="0">
                <a:ea typeface="SimSun" panose="02010600030101010101" pitchFamily="2" charset="-122"/>
              </a:rPr>
              <a:t> </a:t>
            </a:r>
          </a:p>
          <a:p>
            <a:pPr lvl="1"/>
            <a:r>
              <a:rPr lang="en-US" altLang="zh-CN" sz="2800" dirty="0" err="1" smtClean="0">
                <a:ea typeface="SimSun" panose="02010600030101010101" pitchFamily="2" charset="-122"/>
              </a:rPr>
              <a:t>Definición</a:t>
            </a:r>
            <a:endParaRPr lang="en-US" altLang="zh-CN" sz="2800" dirty="0">
              <a:ea typeface="SimSun" panose="02010600030101010101" pitchFamily="2" charset="-122"/>
            </a:endParaRPr>
          </a:p>
          <a:p>
            <a:pPr lvl="1"/>
            <a:r>
              <a:rPr lang="en-US" altLang="zh-CN" sz="2800" dirty="0" err="1" smtClean="0">
                <a:ea typeface="SimSun" panose="02010600030101010101" pitchFamily="2" charset="-122"/>
              </a:rPr>
              <a:t>Objetivos</a:t>
            </a:r>
            <a:endParaRPr lang="en-US" altLang="zh-CN" sz="2800" dirty="0" smtClean="0">
              <a:ea typeface="SimSun" panose="02010600030101010101" pitchFamily="2" charset="-122"/>
            </a:endParaRPr>
          </a:p>
          <a:p>
            <a:pPr lvl="1"/>
            <a:endParaRPr lang="en-US" altLang="zh-CN" sz="2800" dirty="0" smtClean="0">
              <a:ea typeface="SimSun" panose="02010600030101010101" pitchFamily="2" charset="-122"/>
            </a:endParaRPr>
          </a:p>
          <a:p>
            <a:r>
              <a:rPr lang="es-CO" altLang="zh-CN" sz="3200" dirty="0">
                <a:ea typeface="SimSun" panose="02010600030101010101" pitchFamily="2" charset="-122"/>
              </a:rPr>
              <a:t>Extracción de características </a:t>
            </a:r>
            <a:r>
              <a:rPr lang="es-CO" altLang="zh-CN" sz="3200" dirty="0" smtClean="0">
                <a:ea typeface="SimSun" panose="02010600030101010101" pitchFamily="2" charset="-122"/>
              </a:rPr>
              <a:t>(reducción)</a:t>
            </a:r>
          </a:p>
          <a:p>
            <a:pPr lvl="1"/>
            <a:r>
              <a:rPr lang="es-CO" altLang="zh-CN" dirty="0" smtClean="0">
                <a:ea typeface="SimSun" panose="02010600030101010101" pitchFamily="2" charset="-122"/>
              </a:rPr>
              <a:t>Definición</a:t>
            </a:r>
          </a:p>
          <a:p>
            <a:pPr lvl="1"/>
            <a:r>
              <a:rPr lang="es-CO" altLang="zh-CN" dirty="0" smtClean="0">
                <a:ea typeface="SimSun" panose="02010600030101010101" pitchFamily="2" charset="-122"/>
              </a:rPr>
              <a:t>Objetivos</a:t>
            </a:r>
          </a:p>
          <a:p>
            <a:pPr lvl="1"/>
            <a:endParaRPr lang="en-US" altLang="zh-CN" sz="2800" dirty="0" smtClean="0">
              <a:ea typeface="SimSun" panose="02010600030101010101" pitchFamily="2" charset="-122"/>
            </a:endParaRPr>
          </a:p>
          <a:p>
            <a:r>
              <a:rPr lang="en-US" altLang="zh-CN" sz="3200" dirty="0" err="1">
                <a:ea typeface="SimSun" panose="02010600030101010101" pitchFamily="2" charset="-122"/>
              </a:rPr>
              <a:t>Diferencias</a:t>
            </a:r>
            <a:r>
              <a:rPr lang="en-US" altLang="zh-CN" sz="3200" dirty="0">
                <a:ea typeface="SimSun" panose="02010600030101010101" pitchFamily="2" charset="-122"/>
              </a:rPr>
              <a:t> entre las dos </a:t>
            </a:r>
            <a:r>
              <a:rPr lang="en-US" altLang="zh-CN" sz="3200" dirty="0" err="1">
                <a:ea typeface="SimSun" panose="02010600030101010101" pitchFamily="2" charset="-122"/>
              </a:rPr>
              <a:t>técnicas</a:t>
            </a:r>
            <a:endParaRPr lang="en-US" altLang="zh-CN" sz="2800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27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1" y="709586"/>
            <a:ext cx="10691339" cy="360021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1" y="4452388"/>
            <a:ext cx="10691339" cy="8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4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821227"/>
            <a:ext cx="10720861" cy="51853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415315"/>
            <a:ext cx="10390660" cy="462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Extracción de Características - PCA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783128"/>
            <a:ext cx="10617201" cy="25853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3368438"/>
            <a:ext cx="10617201" cy="26670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1392367"/>
            <a:ext cx="10617201" cy="18920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99" y="3333276"/>
            <a:ext cx="10731501" cy="27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7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Aplicaciones de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02" y="863754"/>
            <a:ext cx="9791298" cy="48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Aplicaciones de PCA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927254"/>
            <a:ext cx="11188700" cy="54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Aplicaciones de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82037"/>
            <a:ext cx="11226800" cy="37550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623594"/>
            <a:ext cx="11328400" cy="17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Aplicaciones de PCA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82037"/>
            <a:ext cx="11226800" cy="15961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97203"/>
            <a:ext cx="8851900" cy="36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Aplicaciones de PCA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82037"/>
            <a:ext cx="11226800" cy="15961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97203"/>
            <a:ext cx="8851900" cy="36691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67" y="1665288"/>
            <a:ext cx="11471866" cy="50778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67" y="1786947"/>
            <a:ext cx="11273133" cy="48999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67" y="1765472"/>
            <a:ext cx="11273133" cy="49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7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Aplicaciones de PCA</a:t>
            </a:r>
            <a:endParaRPr lang="en-GB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42546"/>
            <a:ext cx="11395666" cy="37361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717245"/>
            <a:ext cx="11395666" cy="17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Aplicaciones de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53143"/>
            <a:ext cx="11315889" cy="16242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0" y="2453754"/>
            <a:ext cx="11315889" cy="8138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3413443"/>
            <a:ext cx="11258551" cy="8761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4323520"/>
            <a:ext cx="11301352" cy="80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1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86705D-AC9C-4529-8772-5D29606D1351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37229" y="277813"/>
            <a:ext cx="9142863" cy="865187"/>
          </a:xfrm>
        </p:spPr>
        <p:txBody>
          <a:bodyPr>
            <a:normAutofit/>
          </a:bodyPr>
          <a:lstStyle/>
          <a:p>
            <a:r>
              <a:rPr lang="en-GB" sz="4000" b="1" dirty="0" err="1" smtClean="0"/>
              <a:t>Selección</a:t>
            </a:r>
            <a:r>
              <a:rPr lang="en-GB" sz="4000" b="1" dirty="0" smtClean="0"/>
              <a:t> </a:t>
            </a:r>
            <a:r>
              <a:rPr lang="en-GB" sz="4000" b="1" dirty="0"/>
              <a:t>de </a:t>
            </a:r>
            <a:r>
              <a:rPr lang="en-GB" sz="4000" b="1" dirty="0" err="1"/>
              <a:t>características</a:t>
            </a:r>
            <a:endParaRPr lang="en-US" altLang="en-US" sz="3800" b="1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143000"/>
            <a:ext cx="8305800" cy="4953000"/>
          </a:xfrm>
          <a:noFill/>
        </p:spPr>
        <p:txBody>
          <a:bodyPr/>
          <a:lstStyle/>
          <a:p>
            <a:pPr eaLnBrk="1" hangingPunct="1"/>
            <a:r>
              <a:rPr lang="en-US" altLang="zh-CN" b="1" u="sng" dirty="0" err="1" smtClean="0">
                <a:ea typeface="SimSun" panose="02010600030101010101" pitchFamily="2" charset="-122"/>
              </a:rPr>
              <a:t>Definición</a:t>
            </a:r>
            <a:endParaRPr lang="en-US" altLang="zh-CN" b="1" u="sng" dirty="0" smtClean="0">
              <a:ea typeface="SimSun" panose="02010600030101010101" pitchFamily="2" charset="-122"/>
            </a:endParaRPr>
          </a:p>
          <a:p>
            <a:pPr lvl="1"/>
            <a:r>
              <a:rPr lang="es-CO" altLang="zh-CN" dirty="0">
                <a:ea typeface="SimSun" panose="02010600030101010101" pitchFamily="2" charset="-122"/>
              </a:rPr>
              <a:t>Un proceso que elige un subconjunto óptimo de características de acuerdo con una función </a:t>
            </a:r>
            <a:r>
              <a:rPr lang="es-CO" altLang="zh-CN" dirty="0" smtClean="0">
                <a:ea typeface="SimSun" panose="02010600030101010101" pitchFamily="2" charset="-122"/>
              </a:rPr>
              <a:t>objetivo</a:t>
            </a:r>
          </a:p>
          <a:p>
            <a:pPr lvl="1"/>
            <a:endParaRPr lang="es-CO" altLang="zh-CN" dirty="0">
              <a:ea typeface="SimSun" panose="02010600030101010101" pitchFamily="2" charset="-122"/>
            </a:endParaRPr>
          </a:p>
          <a:p>
            <a:pPr lvl="1"/>
            <a:r>
              <a:rPr lang="en-US" altLang="zh-CN" b="1" u="sng" dirty="0" err="1" smtClean="0">
                <a:ea typeface="SimSun" panose="02010600030101010101" pitchFamily="2" charset="-122"/>
              </a:rPr>
              <a:t>Objetivos</a:t>
            </a:r>
            <a:r>
              <a:rPr lang="en-US" altLang="zh-CN" dirty="0" smtClean="0">
                <a:ea typeface="SimSun" panose="02010600030101010101" pitchFamily="2" charset="-122"/>
              </a:rPr>
              <a:t>:</a:t>
            </a:r>
          </a:p>
          <a:p>
            <a:pPr lvl="1"/>
            <a:r>
              <a:rPr lang="es-CO" altLang="zh-CN" dirty="0" smtClean="0">
                <a:ea typeface="SimSun" panose="02010600030101010101" pitchFamily="2" charset="-122"/>
              </a:rPr>
              <a:t>Para </a:t>
            </a:r>
            <a:r>
              <a:rPr lang="es-CO" altLang="zh-CN" dirty="0">
                <a:ea typeface="SimSun" panose="02010600030101010101" pitchFamily="2" charset="-122"/>
              </a:rPr>
              <a:t>reducir la </a:t>
            </a:r>
            <a:r>
              <a:rPr lang="es-CO" altLang="zh-CN" dirty="0" err="1">
                <a:ea typeface="SimSun" panose="02010600030101010101" pitchFamily="2" charset="-122"/>
              </a:rPr>
              <a:t>dimensionalidad</a:t>
            </a:r>
            <a:r>
              <a:rPr lang="es-CO" altLang="zh-CN" dirty="0">
                <a:ea typeface="SimSun" panose="02010600030101010101" pitchFamily="2" charset="-122"/>
              </a:rPr>
              <a:t> y eliminar el ruido.</a:t>
            </a:r>
          </a:p>
          <a:p>
            <a:pPr lvl="1"/>
            <a:r>
              <a:rPr lang="es-CO" altLang="zh-CN" dirty="0">
                <a:ea typeface="SimSun" panose="02010600030101010101" pitchFamily="2" charset="-122"/>
              </a:rPr>
              <a:t>Para mejorar el </a:t>
            </a:r>
            <a:r>
              <a:rPr lang="es-CO" altLang="zh-CN" dirty="0" smtClean="0">
                <a:ea typeface="SimSun" panose="02010600030101010101" pitchFamily="2" charset="-122"/>
              </a:rPr>
              <a:t>desempeño del </a:t>
            </a:r>
            <a:r>
              <a:rPr lang="es-CO" altLang="zh-CN" dirty="0">
                <a:ea typeface="SimSun" panose="02010600030101010101" pitchFamily="2" charset="-122"/>
              </a:rPr>
              <a:t>reconocimiento de </a:t>
            </a:r>
            <a:r>
              <a:rPr lang="es-CO" altLang="zh-CN" dirty="0" smtClean="0">
                <a:ea typeface="SimSun" panose="02010600030101010101" pitchFamily="2" charset="-122"/>
              </a:rPr>
              <a:t>patrones</a:t>
            </a:r>
          </a:p>
          <a:p>
            <a:pPr lvl="2"/>
            <a:r>
              <a:rPr lang="es-CO" altLang="zh-CN" dirty="0" smtClean="0">
                <a:ea typeface="SimSun" panose="02010600030101010101" pitchFamily="2" charset="-122"/>
              </a:rPr>
              <a:t>Velocidad </a:t>
            </a:r>
            <a:r>
              <a:rPr lang="es-CO" altLang="zh-CN" dirty="0">
                <a:ea typeface="SimSun" panose="02010600030101010101" pitchFamily="2" charset="-122"/>
              </a:rPr>
              <a:t>de aprendizaje</a:t>
            </a:r>
          </a:p>
          <a:p>
            <a:pPr lvl="2"/>
            <a:r>
              <a:rPr lang="es-CO" altLang="zh-CN" dirty="0">
                <a:ea typeface="SimSun" panose="02010600030101010101" pitchFamily="2" charset="-122"/>
              </a:rPr>
              <a:t>Precisión predictiva</a:t>
            </a:r>
          </a:p>
          <a:p>
            <a:pPr lvl="2"/>
            <a:r>
              <a:rPr lang="es-CO" altLang="zh-CN" dirty="0">
                <a:ea typeface="SimSun" panose="02010600030101010101" pitchFamily="2" charset="-122"/>
              </a:rPr>
              <a:t>Simplicidad y comprensibilidad de los resultados de reconocimiento de patrones.</a:t>
            </a:r>
            <a:endParaRPr lang="en-US" altLang="zh-CN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92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Selección de PCA</a:t>
            </a:r>
            <a:endParaRPr lang="en-GB" sz="36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8" y="889256"/>
            <a:ext cx="11244401" cy="39563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5" y="4906455"/>
            <a:ext cx="11405443" cy="7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Selección de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7" y="794253"/>
            <a:ext cx="11244401" cy="50891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83" y="1788223"/>
            <a:ext cx="4372433" cy="293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5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Selección de PCA</a:t>
            </a:r>
            <a:endParaRPr lang="en-GB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68" y="778582"/>
            <a:ext cx="3232136" cy="57671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553" y="1705024"/>
            <a:ext cx="6907920" cy="44674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553" y="1705024"/>
            <a:ext cx="6907920" cy="44674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965" y="1710869"/>
            <a:ext cx="6907920" cy="446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3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Selección de PCA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020" y="870485"/>
            <a:ext cx="8574373" cy="52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Selección de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7" y="857423"/>
            <a:ext cx="11416991" cy="30325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57" y="4009140"/>
            <a:ext cx="11416991" cy="20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Selección de PCA</a:t>
            </a:r>
            <a:endParaRPr lang="en-GB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8" y="824502"/>
            <a:ext cx="11408229" cy="497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65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 smtClean="0"/>
              <a:t>Selección de PCA</a:t>
            </a:r>
            <a:endParaRPr lang="en-GB" sz="3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850523"/>
            <a:ext cx="11248572" cy="5581824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-73" y="1457150"/>
            <a:ext cx="6178030" cy="4862285"/>
            <a:chOff x="3159780" y="1442636"/>
            <a:chExt cx="6178030" cy="4862285"/>
          </a:xfrm>
        </p:grpSpPr>
        <p:sp>
          <p:nvSpPr>
            <p:cNvPr id="7" name="Rectángulo 6"/>
            <p:cNvSpPr/>
            <p:nvPr/>
          </p:nvSpPr>
          <p:spPr>
            <a:xfrm>
              <a:off x="3159780" y="1442636"/>
              <a:ext cx="6037943" cy="4862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0042" y="1564471"/>
              <a:ext cx="5757768" cy="4618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16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dexter laboratory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53467"/>
            <a:ext cx="4572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2595418" y="1657685"/>
            <a:ext cx="2540000" cy="1750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261" y="1791410"/>
            <a:ext cx="8164298" cy="50665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193964"/>
            <a:ext cx="12192000" cy="8856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smtClean="0"/>
              <a:t>Laboratorio 4 </a:t>
            </a:r>
            <a:endParaRPr lang="en-GB" sz="3600" b="1" dirty="0"/>
          </a:p>
        </p:txBody>
      </p:sp>
      <p:sp>
        <p:nvSpPr>
          <p:cNvPr id="6" name="Rectángulo 5"/>
          <p:cNvSpPr/>
          <p:nvPr/>
        </p:nvSpPr>
        <p:spPr>
          <a:xfrm>
            <a:off x="2844800" y="863722"/>
            <a:ext cx="680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https://github.com/srobles05/CRP-2019S2</a:t>
            </a:r>
            <a:r>
              <a:rPr lang="en-GB" sz="2400" dirty="0" smtClean="0">
                <a:hlinkClick r:id="rId5"/>
              </a:rPr>
              <a:t>/</a:t>
            </a:r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sp>
        <p:nvSpPr>
          <p:cNvPr id="9" name="Rectángulo 8"/>
          <p:cNvSpPr/>
          <p:nvPr/>
        </p:nvSpPr>
        <p:spPr>
          <a:xfrm>
            <a:off x="8451228" y="2699389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 smtClean="0">
                <a:solidFill>
                  <a:srgbClr val="FF0000"/>
                </a:solidFill>
                <a:latin typeface="-apple-system"/>
              </a:rPr>
              <a:t>FeatureExtraction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73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redondeado 21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2" descr="Man Bouncing Question Mark Towards Docto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9FDFC"/>
              </a:clrFrom>
              <a:clrTo>
                <a:srgbClr val="F9FD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34" y="1309660"/>
            <a:ext cx="9966413" cy="46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6484097" y="5768614"/>
            <a:ext cx="4829074" cy="363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© Man </a:t>
            </a:r>
            <a:r>
              <a:rPr lang="en-US" sz="1100" dirty="0"/>
              <a:t>Bouncing Question Mark Towards </a:t>
            </a:r>
            <a:r>
              <a:rPr lang="en-US" sz="1100" dirty="0" smtClean="0"/>
              <a:t>Doctor - Artist</a:t>
            </a:r>
            <a:r>
              <a:rPr lang="en-US" sz="1100" dirty="0"/>
              <a:t>: </a:t>
            </a:r>
            <a:r>
              <a:rPr lang="en-US" sz="1100" dirty="0">
                <a:hlinkClick r:id="rId4"/>
              </a:rPr>
              <a:t>Art Glazer</a:t>
            </a:r>
            <a:endParaRPr lang="en-US" sz="1100" dirty="0"/>
          </a:p>
          <a:p>
            <a:pPr marL="0" indent="0">
              <a:buNone/>
            </a:pPr>
            <a:endParaRPr lang="es-ES" sz="1100" dirty="0"/>
          </a:p>
        </p:txBody>
      </p:sp>
      <p:sp>
        <p:nvSpPr>
          <p:cNvPr id="2" name="Rectángulo 1"/>
          <p:cNvSpPr/>
          <p:nvPr/>
        </p:nvSpPr>
        <p:spPr>
          <a:xfrm>
            <a:off x="0" y="326900"/>
            <a:ext cx="12191999" cy="466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700" b="1" dirty="0" smtClean="0">
                <a:latin typeface="Trebuchet MS" pitchFamily="34" charset="0"/>
                <a:ea typeface="+mj-ea"/>
                <a:cs typeface="+mj-cs"/>
              </a:rPr>
              <a:t>Gracias !!!</a:t>
            </a:r>
            <a:endParaRPr lang="en-GB" sz="2700" b="1" dirty="0">
              <a:latin typeface="Trebuchet MS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52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/>
          <p:cNvSpPr/>
          <p:nvPr/>
        </p:nvSpPr>
        <p:spPr>
          <a:xfrm>
            <a:off x="-270104" y="5100063"/>
            <a:ext cx="12983206" cy="1965519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786D93-FB5E-4565-8BE2-96EFEEF906F3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219201"/>
            <a:ext cx="8229600" cy="5502274"/>
          </a:xfrm>
        </p:spPr>
        <p:txBody>
          <a:bodyPr>
            <a:normAutofit/>
          </a:bodyPr>
          <a:lstStyle/>
          <a:p>
            <a:pPr marL="447675" indent="-447675"/>
            <a:r>
              <a:rPr lang="es-CO" altLang="en-US" sz="2600" dirty="0" smtClean="0"/>
              <a:t>La </a:t>
            </a:r>
            <a:r>
              <a:rPr lang="es-CO" altLang="en-US" sz="2600" dirty="0"/>
              <a:t>reducción de características se refiere al mapeo de los datos originales de alta dimensión en un espacio de menor </a:t>
            </a:r>
            <a:r>
              <a:rPr lang="es-CO" altLang="en-US" sz="2600" dirty="0" smtClean="0"/>
              <a:t>dimensión</a:t>
            </a:r>
          </a:p>
          <a:p>
            <a:pPr marL="447675" indent="-447675"/>
            <a:r>
              <a:rPr lang="es-CO" altLang="en-US" sz="2600" dirty="0"/>
              <a:t>Dado un conjunto de puntos de datos de </a:t>
            </a:r>
            <a:r>
              <a:rPr lang="es-CO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s-CO" alt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altLang="en-US" sz="2600" dirty="0" smtClean="0"/>
              <a:t>variables </a:t>
            </a:r>
            <a:r>
              <a:rPr lang="en-US" altLang="en-US" sz="2600" dirty="0" err="1" smtClean="0"/>
              <a:t>Computar</a:t>
            </a:r>
            <a:r>
              <a:rPr lang="en-US" altLang="en-US" sz="2600" dirty="0" smtClean="0"/>
              <a:t> </a:t>
            </a:r>
            <a:r>
              <a:rPr lang="en-US" altLang="en-US" sz="2600" dirty="0" err="1" smtClean="0"/>
              <a:t>su</a:t>
            </a:r>
            <a:r>
              <a:rPr lang="en-US" altLang="en-US" sz="2600" dirty="0" smtClean="0"/>
              <a:t> </a:t>
            </a:r>
            <a:r>
              <a:rPr lang="en-US" altLang="en-US" sz="2600" dirty="0" err="1" smtClean="0"/>
              <a:t>representación</a:t>
            </a:r>
            <a:r>
              <a:rPr lang="en-US" altLang="en-US" sz="2600" dirty="0" smtClean="0"/>
              <a:t> </a:t>
            </a:r>
            <a:r>
              <a:rPr lang="en-US" altLang="en-US" sz="2600" dirty="0" err="1" smtClean="0"/>
              <a:t>en</a:t>
            </a:r>
            <a:r>
              <a:rPr lang="en-US" altLang="en-US" sz="2600" dirty="0" smtClean="0"/>
              <a:t> </a:t>
            </a:r>
            <a:r>
              <a:rPr lang="en-US" altLang="en-US" sz="2600" dirty="0" err="1" smtClean="0"/>
              <a:t>una</a:t>
            </a:r>
            <a:r>
              <a:rPr lang="en-US" altLang="en-US" sz="2600" dirty="0" smtClean="0"/>
              <a:t> dimension </a:t>
            </a:r>
            <a:r>
              <a:rPr lang="en-US" altLang="en-US" sz="2600" dirty="0" err="1" smtClean="0"/>
              <a:t>más</a:t>
            </a:r>
            <a:r>
              <a:rPr lang="en-US" altLang="en-US" sz="2600" dirty="0" smtClean="0"/>
              <a:t> </a:t>
            </a:r>
            <a:r>
              <a:rPr lang="en-US" altLang="en-US" sz="2600" dirty="0" err="1" smtClean="0"/>
              <a:t>reducida</a:t>
            </a:r>
            <a:r>
              <a:rPr lang="en-US" altLang="en-US" sz="2600" dirty="0" smtClean="0"/>
              <a:t>:</a:t>
            </a:r>
            <a:endParaRPr lang="en-US" altLang="en-US" sz="2600" dirty="0"/>
          </a:p>
          <a:p>
            <a:pPr marL="447675" indent="-447675">
              <a:buNone/>
            </a:pPr>
            <a:endParaRPr lang="en-US" altLang="en-US" sz="2600" dirty="0"/>
          </a:p>
          <a:p>
            <a:pPr marL="447675" indent="-447675"/>
            <a:endParaRPr lang="en-US" altLang="en-US" sz="2600" dirty="0"/>
          </a:p>
          <a:p>
            <a:pPr marL="447675" indent="-447675"/>
            <a:r>
              <a:rPr lang="es-CO" altLang="en-US" sz="2600" dirty="0" smtClean="0"/>
              <a:t>El </a:t>
            </a:r>
            <a:r>
              <a:rPr lang="es-CO" altLang="en-US" sz="2600" dirty="0"/>
              <a:t>criterio para la reducción de </a:t>
            </a:r>
            <a:r>
              <a:rPr lang="es-CO" altLang="en-US" sz="2600" dirty="0" smtClean="0"/>
              <a:t>características puede </a:t>
            </a:r>
            <a:r>
              <a:rPr lang="es-CO" altLang="en-US" sz="2600" dirty="0"/>
              <a:t>ser </a:t>
            </a:r>
            <a:r>
              <a:rPr lang="es-CO" altLang="en-US" sz="2600" dirty="0" smtClean="0"/>
              <a:t>diferente de a cuerdo a las diferentes </a:t>
            </a:r>
            <a:r>
              <a:rPr lang="es-CO" altLang="en-US" sz="2600" dirty="0"/>
              <a:t>configuraciones de problemas</a:t>
            </a:r>
            <a:r>
              <a:rPr lang="es-CO" altLang="en-US" sz="2600" dirty="0" smtClean="0"/>
              <a:t>.</a:t>
            </a:r>
            <a:endParaRPr lang="es-CO" altLang="en-US" sz="2000" dirty="0"/>
          </a:p>
          <a:p>
            <a:pPr marL="904875" lvl="1" indent="-447675"/>
            <a:r>
              <a:rPr lang="es-CO" altLang="en-US" sz="2000" dirty="0"/>
              <a:t>Configuración </a:t>
            </a:r>
            <a:r>
              <a:rPr lang="es-CO" altLang="en-US" sz="2000" b="1" dirty="0"/>
              <a:t>no supervisada</a:t>
            </a:r>
            <a:r>
              <a:rPr lang="es-CO" altLang="en-US" sz="2000" dirty="0"/>
              <a:t>: minimice la pérdida de información</a:t>
            </a:r>
          </a:p>
          <a:p>
            <a:pPr marL="904875" lvl="1" indent="-447675"/>
            <a:r>
              <a:rPr lang="es-CO" altLang="en-US" sz="2000" dirty="0"/>
              <a:t>Entorno </a:t>
            </a:r>
            <a:r>
              <a:rPr lang="es-CO" altLang="en-US" sz="2000" b="1" dirty="0"/>
              <a:t>supervisado</a:t>
            </a:r>
            <a:r>
              <a:rPr lang="es-CO" altLang="en-US" sz="2000" dirty="0"/>
              <a:t>: maximizar la discriminación de </a:t>
            </a:r>
            <a:r>
              <a:rPr lang="es-CO" altLang="en-US" sz="2000" dirty="0" smtClean="0"/>
              <a:t>clase</a:t>
            </a:r>
            <a:endParaRPr lang="en-US" altLang="en-US" sz="2600" dirty="0"/>
          </a:p>
        </p:txBody>
      </p:sp>
      <p:graphicFrame>
        <p:nvGraphicFramePr>
          <p:cNvPr id="19461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753334515"/>
              </p:ext>
            </p:extLst>
          </p:nvPr>
        </p:nvGraphicFramePr>
        <p:xfrm>
          <a:off x="9659204" y="2411106"/>
          <a:ext cx="190341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0" name="Equation" r:id="rId3" imgW="850900" imgH="228600" progId="Equation.3">
                  <p:embed/>
                </p:oleObj>
              </mc:Choice>
              <mc:Fallback>
                <p:oleObj name="Equation" r:id="rId3" imgW="850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9204" y="2411106"/>
                        <a:ext cx="1903413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267220504"/>
              </p:ext>
            </p:extLst>
          </p:nvPr>
        </p:nvGraphicFramePr>
        <p:xfrm>
          <a:off x="4193381" y="3571591"/>
          <a:ext cx="38052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1" name="Equation" r:id="rId5" imgW="1752600" imgH="241300" progId="Equation.3">
                  <p:embed/>
                </p:oleObj>
              </mc:Choice>
              <mc:Fallback>
                <p:oleObj name="Equation" r:id="rId5" imgW="1752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3381" y="3571591"/>
                        <a:ext cx="380523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37229" y="277813"/>
            <a:ext cx="9142863" cy="865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err="1"/>
              <a:t>Extracción</a:t>
            </a:r>
            <a:r>
              <a:rPr lang="en-GB" sz="4000" b="1" dirty="0"/>
              <a:t> de </a:t>
            </a:r>
            <a:r>
              <a:rPr lang="en-GB" sz="4000" b="1" dirty="0" err="1"/>
              <a:t>Características</a:t>
            </a:r>
            <a:r>
              <a:rPr lang="en-GB" sz="4000" b="1" dirty="0"/>
              <a:t> (</a:t>
            </a:r>
            <a:r>
              <a:rPr lang="en-GB" sz="4000" b="1" dirty="0" err="1"/>
              <a:t>Reducción</a:t>
            </a:r>
            <a:r>
              <a:rPr lang="en-GB" sz="4000" b="1" dirty="0" smtClean="0"/>
              <a:t>)</a:t>
            </a:r>
            <a:endParaRPr lang="en-US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93402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0E0F3-3E75-42EB-A511-8222160986A9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038"/>
            <a:ext cx="12191999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4000" b="1" dirty="0" err="1" smtClean="0"/>
              <a:t>Reducción</a:t>
            </a:r>
            <a:r>
              <a:rPr lang="en-US" altLang="en-US" sz="4000" b="1" dirty="0" smtClean="0"/>
              <a:t> de </a:t>
            </a:r>
            <a:r>
              <a:rPr lang="en-US" altLang="en-US" sz="4000" b="1" dirty="0" err="1" smtClean="0"/>
              <a:t>características</a:t>
            </a:r>
            <a:r>
              <a:rPr lang="en-US" altLang="en-US" sz="4000" b="1" dirty="0" smtClean="0"/>
              <a:t> vs</a:t>
            </a:r>
            <a:r>
              <a:rPr lang="en-US" altLang="en-US" sz="4000" b="1" dirty="0"/>
              <a:t>. </a:t>
            </a:r>
            <a:r>
              <a:rPr lang="en-US" altLang="en-US" sz="4000" b="1" dirty="0" err="1" smtClean="0"/>
              <a:t>Selección</a:t>
            </a:r>
            <a:r>
              <a:rPr lang="en-US" altLang="en-US" sz="4000" b="1" dirty="0" smtClean="0"/>
              <a:t> de </a:t>
            </a:r>
            <a:r>
              <a:rPr lang="en-US" altLang="en-US" sz="4000" b="1" dirty="0" err="1" smtClean="0"/>
              <a:t>características</a:t>
            </a:r>
            <a:endParaRPr lang="en-US" altLang="en-US" sz="4000" b="1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0073" y="1712795"/>
            <a:ext cx="9291851" cy="5349874"/>
          </a:xfrm>
        </p:spPr>
        <p:txBody>
          <a:bodyPr/>
          <a:lstStyle/>
          <a:p>
            <a:pPr marL="447675" indent="-447675"/>
            <a:r>
              <a:rPr lang="en-US" altLang="en-US" b="1" dirty="0" err="1" smtClean="0"/>
              <a:t>Reducción</a:t>
            </a:r>
            <a:r>
              <a:rPr lang="en-US" altLang="en-US" b="1" dirty="0" smtClean="0"/>
              <a:t> de </a:t>
            </a:r>
            <a:r>
              <a:rPr lang="en-US" altLang="en-US" b="1" dirty="0" err="1" smtClean="0"/>
              <a:t>características</a:t>
            </a:r>
            <a:endParaRPr lang="en-US" altLang="en-US" b="1" dirty="0" smtClean="0"/>
          </a:p>
          <a:p>
            <a:pPr marL="889000" lvl="1" indent="-439738"/>
            <a:r>
              <a:rPr lang="en-US" altLang="en-US" dirty="0"/>
              <a:t>Se </a:t>
            </a:r>
            <a:r>
              <a:rPr lang="en-US" altLang="en-US" dirty="0" err="1"/>
              <a:t>utilizan</a:t>
            </a:r>
            <a:r>
              <a:rPr lang="en-US" altLang="en-US" dirty="0"/>
              <a:t> </a:t>
            </a:r>
            <a:r>
              <a:rPr lang="en-US" altLang="en-US" u="sng" dirty="0" err="1"/>
              <a:t>todas</a:t>
            </a:r>
            <a:r>
              <a:rPr lang="en-US" altLang="en-US" dirty="0"/>
              <a:t> las </a:t>
            </a:r>
            <a:r>
              <a:rPr lang="en-US" altLang="en-US" dirty="0" err="1"/>
              <a:t>características</a:t>
            </a:r>
            <a:r>
              <a:rPr lang="en-US" altLang="en-US" dirty="0"/>
              <a:t> </a:t>
            </a:r>
            <a:r>
              <a:rPr lang="en-US" altLang="en-US" dirty="0" err="1"/>
              <a:t>originales</a:t>
            </a:r>
            <a:r>
              <a:rPr lang="en-US" altLang="en-US" dirty="0"/>
              <a:t>.</a:t>
            </a:r>
          </a:p>
          <a:p>
            <a:pPr marL="889000" lvl="1" indent="-439738"/>
            <a:r>
              <a:rPr lang="en-US" altLang="en-US" dirty="0"/>
              <a:t>Las </a:t>
            </a:r>
            <a:r>
              <a:rPr lang="en-US" altLang="en-US" dirty="0" err="1"/>
              <a:t>características</a:t>
            </a:r>
            <a:r>
              <a:rPr lang="en-US" altLang="en-US" dirty="0"/>
              <a:t> </a:t>
            </a:r>
            <a:r>
              <a:rPr lang="en-US" altLang="en-US" dirty="0" err="1"/>
              <a:t>transformadas</a:t>
            </a:r>
            <a:r>
              <a:rPr lang="en-US" altLang="en-US" dirty="0"/>
              <a:t> son </a:t>
            </a:r>
            <a:r>
              <a:rPr lang="en-US" altLang="en-US" u="sng" dirty="0" err="1"/>
              <a:t>combinaciones</a:t>
            </a:r>
            <a:r>
              <a:rPr lang="en-US" altLang="en-US" u="sng" dirty="0"/>
              <a:t> </a:t>
            </a:r>
            <a:r>
              <a:rPr lang="en-US" altLang="en-US" u="sng" dirty="0" err="1" smtClean="0"/>
              <a:t>lineales</a:t>
            </a:r>
            <a:r>
              <a:rPr lang="en-US" altLang="en-US" u="sng" dirty="0" smtClean="0"/>
              <a:t> 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en</a:t>
            </a:r>
            <a:r>
              <a:rPr lang="en-US" altLang="en-US" dirty="0" smtClean="0"/>
              <a:t> la </a:t>
            </a:r>
            <a:r>
              <a:rPr lang="en-US" altLang="en-US" dirty="0" err="1" smtClean="0"/>
              <a:t>mayoría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los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casos</a:t>
            </a:r>
            <a:r>
              <a:rPr lang="en-US" altLang="en-US" dirty="0" smtClean="0"/>
              <a:t> ) </a:t>
            </a:r>
            <a:r>
              <a:rPr lang="en-US" altLang="en-US" dirty="0"/>
              <a:t>de las </a:t>
            </a:r>
            <a:r>
              <a:rPr lang="en-US" altLang="en-US" dirty="0" err="1"/>
              <a:t>características</a:t>
            </a:r>
            <a:r>
              <a:rPr lang="en-US" altLang="en-US" dirty="0"/>
              <a:t> </a:t>
            </a:r>
            <a:r>
              <a:rPr lang="en-US" altLang="en-US" dirty="0" err="1" smtClean="0"/>
              <a:t>originales</a:t>
            </a:r>
            <a:r>
              <a:rPr lang="en-US" altLang="en-US" dirty="0" smtClean="0"/>
              <a:t>.</a:t>
            </a:r>
          </a:p>
          <a:p>
            <a:pPr marL="449262" lvl="1" indent="0">
              <a:buNone/>
            </a:pPr>
            <a:endParaRPr lang="en-US" altLang="en-US" dirty="0" smtClean="0"/>
          </a:p>
          <a:p>
            <a:pPr marL="431800" indent="-439738"/>
            <a:r>
              <a:rPr lang="en-US" altLang="en-US" b="1" dirty="0" err="1" smtClean="0"/>
              <a:t>Selección</a:t>
            </a:r>
            <a:r>
              <a:rPr lang="en-US" altLang="en-US" b="1" dirty="0" smtClean="0"/>
              <a:t> de las </a:t>
            </a:r>
            <a:r>
              <a:rPr lang="en-US" altLang="en-US" b="1" dirty="0" err="1" smtClean="0"/>
              <a:t>características</a:t>
            </a:r>
            <a:endParaRPr lang="en-US" altLang="en-US" b="1" dirty="0" smtClean="0"/>
          </a:p>
          <a:p>
            <a:pPr marL="889000" lvl="1" indent="-439738"/>
            <a:r>
              <a:rPr lang="es-CO" altLang="en-US" dirty="0"/>
              <a:t>Solo se selecciona un </a:t>
            </a:r>
            <a:r>
              <a:rPr lang="es-CO" altLang="en-US" u="sng" dirty="0"/>
              <a:t>subconjunto</a:t>
            </a:r>
            <a:r>
              <a:rPr lang="es-CO" altLang="en-US" dirty="0"/>
              <a:t> de las características </a:t>
            </a:r>
            <a:r>
              <a:rPr lang="es-CO" altLang="en-US" dirty="0" smtClean="0"/>
              <a:t>originales.</a:t>
            </a:r>
            <a:endParaRPr lang="es-CO" altLang="en-US" dirty="0"/>
          </a:p>
        </p:txBody>
      </p:sp>
    </p:spTree>
    <p:extLst>
      <p:ext uri="{BB962C8B-B14F-4D97-AF65-F5344CB8AC3E}">
        <p14:creationId xmlns:p14="http://schemas.microsoft.com/office/powerpoint/2010/main" val="29114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6648"/>
            <a:ext cx="12192000" cy="1847088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2000" cy="990600"/>
          </a:xfrm>
        </p:spPr>
        <p:txBody>
          <a:bodyPr>
            <a:normAutofit/>
          </a:bodyPr>
          <a:lstStyle/>
          <a:p>
            <a:pPr algn="ctr"/>
            <a:r>
              <a:rPr lang="es-CO" altLang="zh-TW" b="1" dirty="0"/>
              <a:t>Métodos de extracción de </a:t>
            </a:r>
            <a:r>
              <a:rPr lang="es-CO" altLang="zh-TW" b="1" dirty="0" smtClean="0"/>
              <a:t>Características</a:t>
            </a:r>
            <a:endParaRPr lang="cs-CZ" altLang="zh-TW" b="1" dirty="0"/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275620"/>
              </p:ext>
            </p:extLst>
          </p:nvPr>
        </p:nvGraphicFramePr>
        <p:xfrm>
          <a:off x="2314576" y="1676399"/>
          <a:ext cx="68897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" name="Rovnice" r:id="rId4" imgW="355446" imgH="939392" progId="Equation.3">
                  <p:embed/>
                </p:oleObj>
              </mc:Choice>
              <mc:Fallback>
                <p:oleObj name="Rovnice" r:id="rId4" imgW="355446" imgH="93939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6" y="1676399"/>
                        <a:ext cx="688975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08261"/>
              </p:ext>
            </p:extLst>
          </p:nvPr>
        </p:nvGraphicFramePr>
        <p:xfrm>
          <a:off x="4524376" y="1600199"/>
          <a:ext cx="6397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" name="Rovnice" r:id="rId6" imgW="317362" imgH="939392" progId="Equation.3">
                  <p:embed/>
                </p:oleObj>
              </mc:Choice>
              <mc:Fallback>
                <p:oleObj name="Rovnice" r:id="rId6" imgW="317362" imgH="93939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6" y="1600199"/>
                        <a:ext cx="639763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533775" y="1676399"/>
            <a:ext cx="457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533775" y="2209799"/>
            <a:ext cx="457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3533775" y="3047999"/>
            <a:ext cx="457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flipV="1">
            <a:off x="2924175" y="1752599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 flipV="1">
            <a:off x="2924175" y="1828799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V="1">
            <a:off x="2924175" y="1904999"/>
            <a:ext cx="6096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2924175" y="1904999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2924175" y="24383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 flipV="1">
            <a:off x="2924175" y="2514599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2924175" y="1904999"/>
            <a:ext cx="609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2924175" y="2438399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2924175" y="3276599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>
            <a:off x="3990975" y="19049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 flipV="1">
            <a:off x="3990975" y="23621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3990975" y="32765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1845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755174"/>
              </p:ext>
            </p:extLst>
          </p:nvPr>
        </p:nvGraphicFramePr>
        <p:xfrm>
          <a:off x="3609975" y="1676399"/>
          <a:ext cx="3127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" name="Rovnice" r:id="rId8" imgW="177569" imgH="215619" progId="Equation.3">
                  <p:embed/>
                </p:oleObj>
              </mc:Choice>
              <mc:Fallback>
                <p:oleObj name="Rovnice" r:id="rId8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1676399"/>
                        <a:ext cx="3127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65051"/>
              </p:ext>
            </p:extLst>
          </p:nvPr>
        </p:nvGraphicFramePr>
        <p:xfrm>
          <a:off x="3597275" y="2209799"/>
          <a:ext cx="3381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" name="Rovnice" r:id="rId10" imgW="190335" imgH="215713" progId="Equation.3">
                  <p:embed/>
                </p:oleObj>
              </mc:Choice>
              <mc:Fallback>
                <p:oleObj name="Rovnice" r:id="rId10" imgW="190335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275" y="2209799"/>
                        <a:ext cx="3381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139419"/>
              </p:ext>
            </p:extLst>
          </p:nvPr>
        </p:nvGraphicFramePr>
        <p:xfrm>
          <a:off x="3597275" y="3035299"/>
          <a:ext cx="3381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" name="Rovnice" r:id="rId12" imgW="190500" imgH="228600" progId="Equation.3">
                  <p:embed/>
                </p:oleObj>
              </mc:Choice>
              <mc:Fallback>
                <p:oleObj name="Rovnice" r:id="rId12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275" y="3035299"/>
                        <a:ext cx="33813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090897"/>
              </p:ext>
            </p:extLst>
          </p:nvPr>
        </p:nvGraphicFramePr>
        <p:xfrm>
          <a:off x="6505576" y="1447799"/>
          <a:ext cx="688975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" name="Rovnice" r:id="rId14" imgW="355446" imgH="1167893" progId="Equation.3">
                  <p:embed/>
                </p:oleObj>
              </mc:Choice>
              <mc:Fallback>
                <p:oleObj name="Rovnice" r:id="rId14" imgW="355446" imgH="1167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76" y="1447799"/>
                        <a:ext cx="688975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98210"/>
              </p:ext>
            </p:extLst>
          </p:nvPr>
        </p:nvGraphicFramePr>
        <p:xfrm>
          <a:off x="8715376" y="1600199"/>
          <a:ext cx="6397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" name="Rovnice" r:id="rId16" imgW="317362" imgH="939392" progId="Equation.3">
                  <p:embed/>
                </p:oleObj>
              </mc:Choice>
              <mc:Fallback>
                <p:oleObj name="Rovnice" r:id="rId16" imgW="317362" imgH="93939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76" y="1600199"/>
                        <a:ext cx="639763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7" name="Line 25"/>
          <p:cNvSpPr>
            <a:spLocks noChangeShapeType="1"/>
          </p:cNvSpPr>
          <p:nvPr/>
        </p:nvSpPr>
        <p:spPr bwMode="auto">
          <a:xfrm>
            <a:off x="7115175" y="1676399"/>
            <a:ext cx="1676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 flipV="1">
            <a:off x="7115175" y="2285999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 flipV="1">
            <a:off x="7115175" y="3276599"/>
            <a:ext cx="1676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460" name="Text Box 33"/>
          <p:cNvSpPr txBox="1">
            <a:spLocks noChangeArrowheads="1"/>
          </p:cNvSpPr>
          <p:nvPr/>
        </p:nvSpPr>
        <p:spPr bwMode="auto">
          <a:xfrm>
            <a:off x="2132013" y="1035399"/>
            <a:ext cx="35813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CO" altLang="zh-TW" sz="2000" dirty="0" smtClean="0">
                <a:solidFill>
                  <a:srgbClr val="FF0000"/>
                </a:solidFill>
              </a:rPr>
              <a:t>Extracción de Características</a:t>
            </a:r>
            <a:endParaRPr lang="cs-CZ" altLang="zh-TW" dirty="0"/>
          </a:p>
        </p:txBody>
      </p:sp>
      <p:sp>
        <p:nvSpPr>
          <p:cNvPr id="18461" name="Text Box 34"/>
          <p:cNvSpPr txBox="1">
            <a:spLocks noChangeArrowheads="1"/>
          </p:cNvSpPr>
          <p:nvPr/>
        </p:nvSpPr>
        <p:spPr bwMode="auto">
          <a:xfrm>
            <a:off x="6187198" y="1050895"/>
            <a:ext cx="353235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CO" altLang="zh-TW" sz="2000" dirty="0" smtClean="0">
                <a:solidFill>
                  <a:srgbClr val="FF0000"/>
                </a:solidFill>
              </a:rPr>
              <a:t>Selección de </a:t>
            </a:r>
            <a:r>
              <a:rPr lang="es-CO" altLang="zh-TW" sz="2000" dirty="0">
                <a:solidFill>
                  <a:srgbClr val="FF0000"/>
                </a:solidFill>
              </a:rPr>
              <a:t>Características</a:t>
            </a:r>
            <a:endParaRPr lang="cs-CZ" altLang="zh-TW" sz="2000" dirty="0"/>
          </a:p>
        </p:txBody>
      </p:sp>
      <p:sp>
        <p:nvSpPr>
          <p:cNvPr id="18462" name="Text Box 35"/>
          <p:cNvSpPr txBox="1">
            <a:spLocks noChangeArrowheads="1"/>
          </p:cNvSpPr>
          <p:nvPr/>
        </p:nvSpPr>
        <p:spPr bwMode="auto">
          <a:xfrm>
            <a:off x="1642422" y="3863944"/>
            <a:ext cx="935767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CO" altLang="zh-TW" sz="2000" dirty="0"/>
              <a:t>El problema puede expresarse como la optimización de los parámetros </a:t>
            </a:r>
            <a:r>
              <a:rPr lang="es-CO" altLang="zh-TW" sz="2000" dirty="0" smtClean="0"/>
              <a:t/>
            </a:r>
            <a:br>
              <a:rPr lang="es-CO" altLang="zh-TW" sz="2000" dirty="0" smtClean="0"/>
            </a:br>
            <a:r>
              <a:rPr lang="es-CO" altLang="zh-TW" sz="2000" dirty="0" smtClean="0"/>
              <a:t>del </a:t>
            </a:r>
            <a:r>
              <a:rPr lang="es-CO" altLang="zh-TW" sz="2000" dirty="0"/>
              <a:t>extractor de características</a:t>
            </a:r>
            <a:r>
              <a:rPr lang="cs-CZ" altLang="zh-TW" sz="2000" dirty="0" smtClean="0"/>
              <a:t>.</a:t>
            </a:r>
            <a:r>
              <a:rPr lang="cs-CZ" altLang="zh-TW" dirty="0" smtClean="0"/>
              <a:t> </a:t>
            </a:r>
            <a:endParaRPr lang="es-CO" altLang="zh-TW" dirty="0" smtClean="0"/>
          </a:p>
          <a:p>
            <a:pPr>
              <a:spcBef>
                <a:spcPct val="50000"/>
              </a:spcBef>
            </a:pPr>
            <a:r>
              <a:rPr lang="es-CO" altLang="zh-TW" sz="2000" b="1" dirty="0"/>
              <a:t>Métodos supervisados: </a:t>
            </a:r>
            <a:r>
              <a:rPr lang="es-CO" altLang="zh-TW" sz="2000" dirty="0"/>
              <a:t>la función objetivo es un criterio de separabilidad (</a:t>
            </a:r>
            <a:r>
              <a:rPr lang="es-CO" altLang="zh-TW" sz="2000" dirty="0" err="1"/>
              <a:t>discriminabilidad</a:t>
            </a:r>
            <a:r>
              <a:rPr lang="es-CO" altLang="zh-TW" sz="2000" dirty="0"/>
              <a:t>) de ejemplos etiquetados, por ejemplo, análisis de discriminación lineal (LDA).</a:t>
            </a:r>
          </a:p>
          <a:p>
            <a:pPr>
              <a:spcBef>
                <a:spcPct val="50000"/>
              </a:spcBef>
            </a:pPr>
            <a:r>
              <a:rPr lang="es-CO" altLang="zh-TW" sz="2000" b="1" dirty="0"/>
              <a:t>Métodos no supervisados: </a:t>
            </a:r>
            <a:r>
              <a:rPr lang="es-CO" altLang="zh-TW" sz="2000" dirty="0"/>
              <a:t>se busca una representación dimensional más baja que conserve las características importantes de los datos de entrada, por ejemplo, análisis de componentes principales (PCA).</a:t>
            </a:r>
            <a:endParaRPr lang="cs-CZ" altLang="zh-TW" sz="2000" dirty="0"/>
          </a:p>
        </p:txBody>
      </p:sp>
      <p:graphicFrame>
        <p:nvGraphicFramePr>
          <p:cNvPr id="18463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799416"/>
              </p:ext>
            </p:extLst>
          </p:nvPr>
        </p:nvGraphicFramePr>
        <p:xfrm>
          <a:off x="9873622" y="3903260"/>
          <a:ext cx="5381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" name="Rovnice" r:id="rId17" imgW="304536" imgH="203024" progId="Equation.3">
                  <p:embed/>
                </p:oleObj>
              </mc:Choice>
              <mc:Fallback>
                <p:oleObj name="Rovnice" r:id="rId17" imgW="304536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3622" y="3903260"/>
                        <a:ext cx="5381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0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61046</TotalTime>
  <Words>1112</Words>
  <Application>Microsoft Office PowerPoint</Application>
  <PresentationFormat>Panorámica</PresentationFormat>
  <Paragraphs>203</Paragraphs>
  <Slides>68</Slides>
  <Notes>3</Notes>
  <HiddenSlides>0</HiddenSlides>
  <MMClips>8</MMClips>
  <ScaleCrop>false</ScaleCrop>
  <HeadingPairs>
    <vt:vector size="8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68</vt:i4>
      </vt:variant>
    </vt:vector>
  </HeadingPairs>
  <TitlesOfParts>
    <vt:vector size="83" baseType="lpstr">
      <vt:lpstr>Arial Unicode MS</vt:lpstr>
      <vt:lpstr>SimSun</vt:lpstr>
      <vt:lpstr>Ancizar Sans Black</vt:lpstr>
      <vt:lpstr>-apple-system</vt:lpstr>
      <vt:lpstr>Arial</vt:lpstr>
      <vt:lpstr>Calibri</vt:lpstr>
      <vt:lpstr>Calibri Light</vt:lpstr>
      <vt:lpstr>Cambria Math</vt:lpstr>
      <vt:lpstr>新細明體</vt:lpstr>
      <vt:lpstr>Times New Roman</vt:lpstr>
      <vt:lpstr>Trebuchet MS</vt:lpstr>
      <vt:lpstr>Wingdings</vt:lpstr>
      <vt:lpstr>Tema de Office</vt:lpstr>
      <vt:lpstr>Equation</vt:lpstr>
      <vt:lpstr>Rovnice</vt:lpstr>
      <vt:lpstr>Presentación de PowerPoint</vt:lpstr>
      <vt:lpstr>CLASIFICACIÓN Y RECONOCIMIENTO DE PATRONES Extracción de Características y Reducción de la Dimensionalidad</vt:lpstr>
      <vt:lpstr>Contenido</vt:lpstr>
      <vt:lpstr>Etapas Sistema de Clasificación y Reconocimiento de Patrones</vt:lpstr>
      <vt:lpstr> Principales técnicas de reducción de dimensionalidad</vt:lpstr>
      <vt:lpstr>Selección de características</vt:lpstr>
      <vt:lpstr>Presentación de PowerPoint</vt:lpstr>
      <vt:lpstr>Reducción de características vs. Selección de características</vt:lpstr>
      <vt:lpstr>Métodos de extracción de Características</vt:lpstr>
      <vt:lpstr>Selección de Características</vt:lpstr>
      <vt:lpstr>Extracción de Características</vt:lpstr>
      <vt:lpstr>Extracción de Características</vt:lpstr>
      <vt:lpstr>Extracción de Características</vt:lpstr>
      <vt:lpstr>Extracción de Características</vt:lpstr>
      <vt:lpstr>Extracción de Características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PCA y SVD</vt:lpstr>
      <vt:lpstr>PCA y SVD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Extracción de Características - PCA</vt:lpstr>
      <vt:lpstr>Aplicaciones de PCA</vt:lpstr>
      <vt:lpstr>Aplicaciones de PCA</vt:lpstr>
      <vt:lpstr>Aplicaciones de PCA</vt:lpstr>
      <vt:lpstr>Aplicaciones de PCA</vt:lpstr>
      <vt:lpstr>Aplicaciones de PCA</vt:lpstr>
      <vt:lpstr>Aplicaciones de PCA</vt:lpstr>
      <vt:lpstr>Aplicaciones de PCA</vt:lpstr>
      <vt:lpstr>Selección de PCA</vt:lpstr>
      <vt:lpstr>Selección de PCA</vt:lpstr>
      <vt:lpstr>Selección de PCA</vt:lpstr>
      <vt:lpstr>Selección de PCA</vt:lpstr>
      <vt:lpstr>Selección de PCA</vt:lpstr>
      <vt:lpstr>Selección de PCA</vt:lpstr>
      <vt:lpstr>Selección de PCA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Practicante comunicaciones minas</dc:creator>
  <cp:lastModifiedBy>MOYCOT</cp:lastModifiedBy>
  <cp:revision>691</cp:revision>
  <dcterms:created xsi:type="dcterms:W3CDTF">2016-09-13T20:09:19Z</dcterms:created>
  <dcterms:modified xsi:type="dcterms:W3CDTF">2019-11-25T21:35:47Z</dcterms:modified>
</cp:coreProperties>
</file>